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Pattanakarn Expanded" panose="020B0604020202020204" charset="-3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97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6270521" y="1466192"/>
            <a:ext cx="11752848" cy="3677308"/>
            <a:chOff x="0" y="0"/>
            <a:chExt cx="9053965" cy="2832864"/>
          </a:xfrm>
        </p:grpSpPr>
        <p:sp>
          <p:nvSpPr>
            <p:cNvPr id="3" name="Freeform 3"/>
            <p:cNvSpPr/>
            <p:nvPr/>
          </p:nvSpPr>
          <p:spPr>
            <a:xfrm>
              <a:off x="0" y="0"/>
              <a:ext cx="9053964" cy="2832864"/>
            </a:xfrm>
            <a:custGeom>
              <a:avLst/>
              <a:gdLst/>
              <a:ahLst/>
              <a:cxnLst/>
              <a:rect l="l" t="t" r="r" b="b"/>
              <a:pathLst>
                <a:path w="9053964" h="2832864">
                  <a:moveTo>
                    <a:pt x="8893945" y="0"/>
                  </a:moveTo>
                  <a:lnTo>
                    <a:pt x="160020" y="0"/>
                  </a:lnTo>
                  <a:lnTo>
                    <a:pt x="0" y="160020"/>
                  </a:lnTo>
                  <a:lnTo>
                    <a:pt x="0" y="2672844"/>
                  </a:lnTo>
                  <a:lnTo>
                    <a:pt x="160020" y="2832864"/>
                  </a:lnTo>
                  <a:lnTo>
                    <a:pt x="8893945" y="2832864"/>
                  </a:lnTo>
                  <a:lnTo>
                    <a:pt x="9053964" y="2672844"/>
                  </a:lnTo>
                  <a:lnTo>
                    <a:pt x="9053964" y="160020"/>
                  </a:lnTo>
                  <a:lnTo>
                    <a:pt x="8893945"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8926965" cy="274396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613637" y="904875"/>
            <a:ext cx="11409732" cy="3963030"/>
            <a:chOff x="0" y="0"/>
            <a:chExt cx="9717757" cy="3375343"/>
          </a:xfrm>
        </p:grpSpPr>
        <p:sp>
          <p:nvSpPr>
            <p:cNvPr id="6" name="Freeform 6"/>
            <p:cNvSpPr/>
            <p:nvPr/>
          </p:nvSpPr>
          <p:spPr>
            <a:xfrm>
              <a:off x="0" y="0"/>
              <a:ext cx="9717757" cy="3375343"/>
            </a:xfrm>
            <a:custGeom>
              <a:avLst/>
              <a:gdLst/>
              <a:ahLst/>
              <a:cxnLst/>
              <a:rect l="l" t="t" r="r" b="b"/>
              <a:pathLst>
                <a:path w="9717757" h="3375343">
                  <a:moveTo>
                    <a:pt x="9557737" y="0"/>
                  </a:moveTo>
                  <a:lnTo>
                    <a:pt x="160020" y="0"/>
                  </a:lnTo>
                  <a:lnTo>
                    <a:pt x="0" y="160020"/>
                  </a:lnTo>
                  <a:lnTo>
                    <a:pt x="0" y="3215323"/>
                  </a:lnTo>
                  <a:lnTo>
                    <a:pt x="160020" y="3375343"/>
                  </a:lnTo>
                  <a:lnTo>
                    <a:pt x="9557737" y="3375343"/>
                  </a:lnTo>
                  <a:lnTo>
                    <a:pt x="9717757" y="3215323"/>
                  </a:lnTo>
                  <a:lnTo>
                    <a:pt x="9717757" y="160020"/>
                  </a:lnTo>
                  <a:lnTo>
                    <a:pt x="9557737"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9590757" cy="328644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321458" y="1028700"/>
            <a:ext cx="1578698" cy="124472"/>
            <a:chOff x="0" y="0"/>
            <a:chExt cx="7731668" cy="609600"/>
          </a:xfrm>
        </p:grpSpPr>
        <p:sp>
          <p:nvSpPr>
            <p:cNvPr id="9" name="Freeform 9"/>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0" name="TextBox 10"/>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1934666"/>
            <a:ext cx="4695414" cy="7323634"/>
            <a:chOff x="0" y="0"/>
            <a:chExt cx="2781049" cy="4337719"/>
          </a:xfrm>
        </p:grpSpPr>
        <p:sp>
          <p:nvSpPr>
            <p:cNvPr id="12" name="Freeform 12"/>
            <p:cNvSpPr/>
            <p:nvPr/>
          </p:nvSpPr>
          <p:spPr>
            <a:xfrm>
              <a:off x="0" y="0"/>
              <a:ext cx="2781049" cy="4337719"/>
            </a:xfrm>
            <a:custGeom>
              <a:avLst/>
              <a:gdLst/>
              <a:ahLst/>
              <a:cxnLst/>
              <a:rect l="l" t="t" r="r" b="b"/>
              <a:pathLst>
                <a:path w="2781049" h="4337719">
                  <a:moveTo>
                    <a:pt x="2621029" y="0"/>
                  </a:moveTo>
                  <a:lnTo>
                    <a:pt x="160020" y="0"/>
                  </a:lnTo>
                  <a:lnTo>
                    <a:pt x="0" y="160020"/>
                  </a:lnTo>
                  <a:lnTo>
                    <a:pt x="0" y="4177699"/>
                  </a:lnTo>
                  <a:lnTo>
                    <a:pt x="160020" y="4337719"/>
                  </a:lnTo>
                  <a:lnTo>
                    <a:pt x="2621029" y="4337719"/>
                  </a:lnTo>
                  <a:lnTo>
                    <a:pt x="2781049" y="4177699"/>
                  </a:lnTo>
                  <a:lnTo>
                    <a:pt x="2781049" y="160020"/>
                  </a:lnTo>
                  <a:lnTo>
                    <a:pt x="2621029" y="0"/>
                  </a:lnTo>
                  <a:close/>
                </a:path>
              </a:pathLst>
            </a:custGeom>
            <a:blipFill>
              <a:blip r:embed="rId2"/>
              <a:stretch>
                <a:fillRect l="-67193" r="-67193"/>
              </a:stretch>
            </a:blipFill>
          </p:spPr>
          <p:txBody>
            <a:bodyPr/>
            <a:lstStyle/>
            <a:p>
              <a:endParaRPr lang="en-US"/>
            </a:p>
          </p:txBody>
        </p:sp>
      </p:grpSp>
      <p:sp>
        <p:nvSpPr>
          <p:cNvPr id="13" name="Freeform 13"/>
          <p:cNvSpPr/>
          <p:nvPr/>
        </p:nvSpPr>
        <p:spPr>
          <a:xfrm>
            <a:off x="1028700" y="1035743"/>
            <a:ext cx="234858" cy="234858"/>
          </a:xfrm>
          <a:custGeom>
            <a:avLst/>
            <a:gdLst/>
            <a:ahLst/>
            <a:cxnLst/>
            <a:rect l="l" t="t" r="r" b="b"/>
            <a:pathLst>
              <a:path w="234858" h="234858">
                <a:moveTo>
                  <a:pt x="0" y="0"/>
                </a:moveTo>
                <a:lnTo>
                  <a:pt x="234858" y="0"/>
                </a:lnTo>
                <a:lnTo>
                  <a:pt x="234858" y="234858"/>
                </a:lnTo>
                <a:lnTo>
                  <a:pt x="0" y="234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12563886" y="5772780"/>
            <a:ext cx="4695414" cy="3485520"/>
            <a:chOff x="0" y="0"/>
            <a:chExt cx="2781049" cy="2064441"/>
          </a:xfrm>
        </p:grpSpPr>
        <p:sp>
          <p:nvSpPr>
            <p:cNvPr id="15" name="Freeform 15"/>
            <p:cNvSpPr/>
            <p:nvPr/>
          </p:nvSpPr>
          <p:spPr>
            <a:xfrm>
              <a:off x="0" y="0"/>
              <a:ext cx="2781049" cy="2064441"/>
            </a:xfrm>
            <a:custGeom>
              <a:avLst/>
              <a:gdLst/>
              <a:ahLst/>
              <a:cxnLst/>
              <a:rect l="l" t="t" r="r" b="b"/>
              <a:pathLst>
                <a:path w="2781049" h="2064441">
                  <a:moveTo>
                    <a:pt x="2621029" y="0"/>
                  </a:moveTo>
                  <a:lnTo>
                    <a:pt x="160020" y="0"/>
                  </a:lnTo>
                  <a:lnTo>
                    <a:pt x="0" y="160020"/>
                  </a:lnTo>
                  <a:lnTo>
                    <a:pt x="0" y="1904421"/>
                  </a:lnTo>
                  <a:lnTo>
                    <a:pt x="160020" y="2064441"/>
                  </a:lnTo>
                  <a:lnTo>
                    <a:pt x="2621029" y="2064441"/>
                  </a:lnTo>
                  <a:lnTo>
                    <a:pt x="2781049" y="1904421"/>
                  </a:lnTo>
                  <a:lnTo>
                    <a:pt x="2781049" y="160020"/>
                  </a:lnTo>
                  <a:lnTo>
                    <a:pt x="2621029" y="0"/>
                  </a:lnTo>
                  <a:close/>
                </a:path>
              </a:pathLst>
            </a:custGeom>
            <a:blipFill>
              <a:blip r:embed="rId5"/>
              <a:stretch>
                <a:fillRect l="-16278" r="-16278"/>
              </a:stretch>
            </a:blipFill>
          </p:spPr>
          <p:txBody>
            <a:bodyPr/>
            <a:lstStyle/>
            <a:p>
              <a:endParaRPr lang="en-US"/>
            </a:p>
          </p:txBody>
        </p:sp>
      </p:grpSp>
      <p:sp>
        <p:nvSpPr>
          <p:cNvPr id="16" name="AutoShape 16"/>
          <p:cNvSpPr/>
          <p:nvPr/>
        </p:nvSpPr>
        <p:spPr>
          <a:xfrm>
            <a:off x="7735165" y="8372834"/>
            <a:ext cx="3863477" cy="0"/>
          </a:xfrm>
          <a:prstGeom prst="line">
            <a:avLst/>
          </a:prstGeom>
          <a:ln w="9525" cap="flat">
            <a:solidFill>
              <a:srgbClr val="5CE1E6"/>
            </a:solidFill>
            <a:prstDash val="solid"/>
            <a:headEnd type="none" w="sm" len="sm"/>
            <a:tailEnd type="none" w="sm" len="sm"/>
          </a:ln>
        </p:spPr>
        <p:txBody>
          <a:bodyPr/>
          <a:lstStyle/>
          <a:p>
            <a:endParaRPr lang="en-US"/>
          </a:p>
        </p:txBody>
      </p:sp>
      <p:sp>
        <p:nvSpPr>
          <p:cNvPr id="17" name="AutoShape 17"/>
          <p:cNvSpPr/>
          <p:nvPr/>
        </p:nvSpPr>
        <p:spPr>
          <a:xfrm>
            <a:off x="7735165" y="6823533"/>
            <a:ext cx="3863477" cy="0"/>
          </a:xfrm>
          <a:prstGeom prst="line">
            <a:avLst/>
          </a:prstGeom>
          <a:ln w="9525" cap="flat">
            <a:solidFill>
              <a:srgbClr val="5CE1E6"/>
            </a:solidFill>
            <a:prstDash val="solid"/>
            <a:headEnd type="none" w="sm" len="sm"/>
            <a:tailEnd type="none" w="sm" len="sm"/>
          </a:ln>
        </p:spPr>
        <p:txBody>
          <a:bodyPr/>
          <a:lstStyle/>
          <a:p>
            <a:endParaRPr lang="en-US"/>
          </a:p>
        </p:txBody>
      </p:sp>
      <p:sp>
        <p:nvSpPr>
          <p:cNvPr id="18" name="Freeform 18"/>
          <p:cNvSpPr/>
          <p:nvPr/>
        </p:nvSpPr>
        <p:spPr>
          <a:xfrm>
            <a:off x="7958408" y="6474153"/>
            <a:ext cx="357033" cy="89258"/>
          </a:xfrm>
          <a:custGeom>
            <a:avLst/>
            <a:gdLst/>
            <a:ahLst/>
            <a:cxnLst/>
            <a:rect l="l" t="t" r="r" b="b"/>
            <a:pathLst>
              <a:path w="357033" h="89258">
                <a:moveTo>
                  <a:pt x="0" y="0"/>
                </a:moveTo>
                <a:lnTo>
                  <a:pt x="357032" y="0"/>
                </a:lnTo>
                <a:lnTo>
                  <a:pt x="357032" y="89258"/>
                </a:lnTo>
                <a:lnTo>
                  <a:pt x="0" y="89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7464298" y="1551007"/>
            <a:ext cx="10199176" cy="2228215"/>
          </a:xfrm>
          <a:prstGeom prst="rect">
            <a:avLst/>
          </a:prstGeom>
        </p:spPr>
        <p:txBody>
          <a:bodyPr lIns="0" tIns="0" rIns="0" bIns="0" rtlCol="0" anchor="t">
            <a:spAutoFit/>
          </a:bodyPr>
          <a:lstStyle/>
          <a:p>
            <a:pPr algn="ctr">
              <a:lnSpc>
                <a:spcPts val="8959"/>
              </a:lnSpc>
              <a:spcBef>
                <a:spcPct val="0"/>
              </a:spcBef>
            </a:pPr>
            <a:r>
              <a:rPr lang="en-US" sz="6399">
                <a:solidFill>
                  <a:srgbClr val="FFFFFF"/>
                </a:solidFill>
                <a:latin typeface="Pattanakarn Expanded"/>
                <a:ea typeface="Pattanakarn Expanded"/>
                <a:cs typeface="Pattanakarn Expanded"/>
                <a:sym typeface="Pattanakarn Expanded"/>
              </a:rPr>
              <a:t>POWER SOURCES &amp; POWER PROTECTION</a:t>
            </a:r>
          </a:p>
        </p:txBody>
      </p:sp>
      <p:sp>
        <p:nvSpPr>
          <p:cNvPr id="20" name="TextBox 20"/>
          <p:cNvSpPr txBox="1"/>
          <p:nvPr/>
        </p:nvSpPr>
        <p:spPr>
          <a:xfrm>
            <a:off x="7159533" y="6908504"/>
            <a:ext cx="4715763" cy="1341259"/>
          </a:xfrm>
          <a:prstGeom prst="rect">
            <a:avLst/>
          </a:prstGeom>
        </p:spPr>
        <p:txBody>
          <a:bodyPr lIns="0" tIns="0" rIns="0" bIns="0" rtlCol="0" anchor="t">
            <a:spAutoFit/>
          </a:bodyPr>
          <a:lstStyle/>
          <a:p>
            <a:pPr algn="l">
              <a:lnSpc>
                <a:spcPts val="2685"/>
              </a:lnSpc>
            </a:pPr>
            <a:r>
              <a:rPr lang="en-US" sz="1917">
                <a:solidFill>
                  <a:srgbClr val="FFFFFF"/>
                </a:solidFill>
                <a:latin typeface="Pattanakarn Expanded"/>
                <a:ea typeface="Pattanakarn Expanded"/>
                <a:cs typeface="Pattanakarn Expanded"/>
                <a:sym typeface="Pattanakarn Expanded"/>
              </a:rPr>
              <a:t>          Submitted to-</a:t>
            </a:r>
          </a:p>
          <a:p>
            <a:pPr algn="l">
              <a:lnSpc>
                <a:spcPts val="2685"/>
              </a:lnSpc>
            </a:pPr>
            <a:endParaRPr lang="en-US" sz="1917">
              <a:solidFill>
                <a:srgbClr val="FFFFFF"/>
              </a:solidFill>
              <a:latin typeface="Pattanakarn Expanded"/>
              <a:ea typeface="Pattanakarn Expanded"/>
              <a:cs typeface="Pattanakarn Expanded"/>
              <a:sym typeface="Pattanakarn Expanded"/>
            </a:endParaRPr>
          </a:p>
          <a:p>
            <a:pPr algn="l">
              <a:lnSpc>
                <a:spcPts val="2685"/>
              </a:lnSpc>
            </a:pPr>
            <a:endParaRPr lang="en-US" sz="1917">
              <a:solidFill>
                <a:srgbClr val="FFFFFF"/>
              </a:solidFill>
              <a:latin typeface="Pattanakarn Expanded"/>
              <a:ea typeface="Pattanakarn Expanded"/>
              <a:cs typeface="Pattanakarn Expanded"/>
              <a:sym typeface="Pattanakarn Expanded"/>
            </a:endParaRPr>
          </a:p>
          <a:p>
            <a:pPr algn="l">
              <a:lnSpc>
                <a:spcPts val="2685"/>
              </a:lnSpc>
              <a:spcBef>
                <a:spcPct val="0"/>
              </a:spcBef>
            </a:pPr>
            <a:r>
              <a:rPr lang="en-US" sz="1917">
                <a:solidFill>
                  <a:srgbClr val="FFFFFF"/>
                </a:solidFill>
                <a:latin typeface="Pattanakarn Expanded"/>
                <a:ea typeface="Pattanakarn Expanded"/>
                <a:cs typeface="Pattanakarn Expanded"/>
                <a:sym typeface="Pattanakarn Expanded"/>
              </a:rPr>
              <a:t>                                 Sanket Timsina</a:t>
            </a:r>
          </a:p>
        </p:txBody>
      </p:sp>
      <p:sp>
        <p:nvSpPr>
          <p:cNvPr id="21" name="TextBox 21"/>
          <p:cNvSpPr txBox="1"/>
          <p:nvPr/>
        </p:nvSpPr>
        <p:spPr>
          <a:xfrm>
            <a:off x="8760787" y="8986837"/>
            <a:ext cx="2236544" cy="495301"/>
          </a:xfrm>
          <a:prstGeom prst="rect">
            <a:avLst/>
          </a:prstGeom>
        </p:spPr>
        <p:txBody>
          <a:bodyPr lIns="0" tIns="0" rIns="0" bIns="0" rtlCol="0" anchor="t">
            <a:spAutoFit/>
          </a:bodyPr>
          <a:lstStyle/>
          <a:p>
            <a:pPr algn="l">
              <a:lnSpc>
                <a:spcPts val="4199"/>
              </a:lnSpc>
              <a:spcBef>
                <a:spcPct val="0"/>
              </a:spcBef>
            </a:pPr>
            <a:r>
              <a:rPr lang="en-US" sz="2999">
                <a:solidFill>
                  <a:srgbClr val="5CE1E6"/>
                </a:solidFill>
                <a:latin typeface="Pattanakarn Expanded"/>
                <a:ea typeface="Pattanakarn Expanded"/>
                <a:cs typeface="Pattanakarn Expanded"/>
                <a:sym typeface="Pattanakarn Expanded"/>
              </a:rPr>
              <a:t>8-1-2025</a:t>
            </a:r>
          </a:p>
        </p:txBody>
      </p:sp>
      <p:sp>
        <p:nvSpPr>
          <p:cNvPr id="22" name="TextBox 22"/>
          <p:cNvSpPr txBox="1"/>
          <p:nvPr/>
        </p:nvSpPr>
        <p:spPr>
          <a:xfrm>
            <a:off x="7464298" y="4274523"/>
            <a:ext cx="7308640" cy="280669"/>
          </a:xfrm>
          <a:prstGeom prst="rect">
            <a:avLst/>
          </a:prstGeom>
        </p:spPr>
        <p:txBody>
          <a:bodyPr lIns="0" tIns="0" rIns="0" bIns="0" rtlCol="0" anchor="t">
            <a:spAutoFit/>
          </a:bodyPr>
          <a:lstStyle/>
          <a:p>
            <a:pPr algn="l">
              <a:lnSpc>
                <a:spcPts val="2380"/>
              </a:lnSpc>
              <a:spcBef>
                <a:spcPct val="0"/>
              </a:spcBef>
            </a:pPr>
            <a:r>
              <a:rPr lang="en-US" sz="1700">
                <a:solidFill>
                  <a:srgbClr val="5CE1E6"/>
                </a:solidFill>
                <a:latin typeface="Pattanakarn Expanded"/>
                <a:ea typeface="Pattanakarn Expanded"/>
                <a:cs typeface="Pattanakarn Expanded"/>
                <a:sym typeface="Pattanakarn Expanded"/>
              </a:rPr>
              <a:t>SUBMITTED BY: GROUP-A</a:t>
            </a:r>
          </a:p>
        </p:txBody>
      </p:sp>
      <p:sp>
        <p:nvSpPr>
          <p:cNvPr id="23" name="TextBox 23"/>
          <p:cNvSpPr txBox="1"/>
          <p:nvPr/>
        </p:nvSpPr>
        <p:spPr>
          <a:xfrm>
            <a:off x="12543537" y="6785433"/>
            <a:ext cx="4715763" cy="1341259"/>
          </a:xfrm>
          <a:prstGeom prst="rect">
            <a:avLst/>
          </a:prstGeom>
        </p:spPr>
        <p:txBody>
          <a:bodyPr lIns="0" tIns="0" rIns="0" bIns="0" rtlCol="0" anchor="t">
            <a:spAutoFit/>
          </a:bodyPr>
          <a:lstStyle/>
          <a:p>
            <a:pPr algn="l">
              <a:lnSpc>
                <a:spcPts val="2685"/>
              </a:lnSpc>
            </a:pPr>
            <a:r>
              <a:rPr lang="en-US" sz="1917">
                <a:solidFill>
                  <a:srgbClr val="FFFFFF"/>
                </a:solidFill>
                <a:latin typeface="Pattanakarn Expanded"/>
                <a:ea typeface="Pattanakarn Expanded"/>
                <a:cs typeface="Pattanakarn Expanded"/>
                <a:sym typeface="Pattanakarn Expanded"/>
              </a:rPr>
              <a:t>          SUBMITTED  BY-</a:t>
            </a:r>
          </a:p>
          <a:p>
            <a:pPr algn="l">
              <a:lnSpc>
                <a:spcPts val="2685"/>
              </a:lnSpc>
            </a:pPr>
            <a:endParaRPr lang="en-US" sz="1917">
              <a:solidFill>
                <a:srgbClr val="FFFFFF"/>
              </a:solidFill>
              <a:latin typeface="Pattanakarn Expanded"/>
              <a:ea typeface="Pattanakarn Expanded"/>
              <a:cs typeface="Pattanakarn Expanded"/>
              <a:sym typeface="Pattanakarn Expanded"/>
            </a:endParaRPr>
          </a:p>
          <a:p>
            <a:pPr algn="l">
              <a:lnSpc>
                <a:spcPts val="2685"/>
              </a:lnSpc>
            </a:pPr>
            <a:endParaRPr lang="en-US" sz="1917">
              <a:solidFill>
                <a:srgbClr val="FFFFFF"/>
              </a:solidFill>
              <a:latin typeface="Pattanakarn Expanded"/>
              <a:ea typeface="Pattanakarn Expanded"/>
              <a:cs typeface="Pattanakarn Expanded"/>
              <a:sym typeface="Pattanakarn Expanded"/>
            </a:endParaRPr>
          </a:p>
          <a:p>
            <a:pPr algn="l">
              <a:lnSpc>
                <a:spcPts val="2685"/>
              </a:lnSpc>
              <a:spcBef>
                <a:spcPct val="0"/>
              </a:spcBef>
            </a:pPr>
            <a:r>
              <a:rPr lang="en-US" sz="1917">
                <a:solidFill>
                  <a:srgbClr val="FFFFFF"/>
                </a:solidFill>
                <a:latin typeface="Pattanakarn Expanded"/>
                <a:ea typeface="Pattanakarn Expanded"/>
                <a:cs typeface="Pattanakarn Expanded"/>
                <a:sym typeface="Pattanakarn Expanded"/>
              </a:rPr>
              <a:t>                                 GROUP - 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10991178" y="1028700"/>
            <a:ext cx="6268122" cy="8229600"/>
            <a:chOff x="0" y="0"/>
            <a:chExt cx="5517355" cy="7243896"/>
          </a:xfrm>
        </p:grpSpPr>
        <p:sp>
          <p:nvSpPr>
            <p:cNvPr id="3" name="Freeform 3"/>
            <p:cNvSpPr/>
            <p:nvPr/>
          </p:nvSpPr>
          <p:spPr>
            <a:xfrm>
              <a:off x="0" y="0"/>
              <a:ext cx="5517355" cy="7243896"/>
            </a:xfrm>
            <a:custGeom>
              <a:avLst/>
              <a:gdLst/>
              <a:ahLst/>
              <a:cxnLst/>
              <a:rect l="l" t="t" r="r" b="b"/>
              <a:pathLst>
                <a:path w="5517355" h="7243896">
                  <a:moveTo>
                    <a:pt x="5357335" y="0"/>
                  </a:moveTo>
                  <a:lnTo>
                    <a:pt x="160020" y="0"/>
                  </a:lnTo>
                  <a:lnTo>
                    <a:pt x="0" y="160020"/>
                  </a:lnTo>
                  <a:lnTo>
                    <a:pt x="0" y="7083876"/>
                  </a:lnTo>
                  <a:lnTo>
                    <a:pt x="160020" y="7243896"/>
                  </a:lnTo>
                  <a:lnTo>
                    <a:pt x="5357335" y="7243896"/>
                  </a:lnTo>
                  <a:lnTo>
                    <a:pt x="5517355" y="7083876"/>
                  </a:lnTo>
                  <a:lnTo>
                    <a:pt x="5517355" y="160020"/>
                  </a:lnTo>
                  <a:lnTo>
                    <a:pt x="5357335"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5390355" cy="715499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991178" y="1028700"/>
            <a:ext cx="6268122" cy="7993961"/>
            <a:chOff x="0" y="0"/>
            <a:chExt cx="5517355" cy="7036481"/>
          </a:xfrm>
        </p:grpSpPr>
        <p:sp>
          <p:nvSpPr>
            <p:cNvPr id="6" name="Freeform 6"/>
            <p:cNvSpPr/>
            <p:nvPr/>
          </p:nvSpPr>
          <p:spPr>
            <a:xfrm>
              <a:off x="0" y="0"/>
              <a:ext cx="5517355" cy="7036481"/>
            </a:xfrm>
            <a:custGeom>
              <a:avLst/>
              <a:gdLst/>
              <a:ahLst/>
              <a:cxnLst/>
              <a:rect l="l" t="t" r="r" b="b"/>
              <a:pathLst>
                <a:path w="5517355" h="7036481">
                  <a:moveTo>
                    <a:pt x="5357335" y="0"/>
                  </a:moveTo>
                  <a:lnTo>
                    <a:pt x="160020" y="0"/>
                  </a:lnTo>
                  <a:lnTo>
                    <a:pt x="0" y="160020"/>
                  </a:lnTo>
                  <a:lnTo>
                    <a:pt x="0" y="6876461"/>
                  </a:lnTo>
                  <a:lnTo>
                    <a:pt x="160020" y="7036481"/>
                  </a:lnTo>
                  <a:lnTo>
                    <a:pt x="5357335" y="7036481"/>
                  </a:lnTo>
                  <a:lnTo>
                    <a:pt x="5517355" y="6876461"/>
                  </a:lnTo>
                  <a:lnTo>
                    <a:pt x="5517355" y="160020"/>
                  </a:lnTo>
                  <a:lnTo>
                    <a:pt x="5357335"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5390355" cy="694758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78596" y="1622377"/>
            <a:ext cx="5093286" cy="6806606"/>
            <a:chOff x="0" y="0"/>
            <a:chExt cx="3016705" cy="4031489"/>
          </a:xfrm>
        </p:grpSpPr>
        <p:sp>
          <p:nvSpPr>
            <p:cNvPr id="9" name="Freeform 9"/>
            <p:cNvSpPr/>
            <p:nvPr/>
          </p:nvSpPr>
          <p:spPr>
            <a:xfrm>
              <a:off x="0" y="0"/>
              <a:ext cx="3016706" cy="4031489"/>
            </a:xfrm>
            <a:custGeom>
              <a:avLst/>
              <a:gdLst/>
              <a:ahLst/>
              <a:cxnLst/>
              <a:rect l="l" t="t" r="r" b="b"/>
              <a:pathLst>
                <a:path w="3016706" h="4031489">
                  <a:moveTo>
                    <a:pt x="2856686" y="0"/>
                  </a:moveTo>
                  <a:lnTo>
                    <a:pt x="160020" y="0"/>
                  </a:lnTo>
                  <a:lnTo>
                    <a:pt x="0" y="160020"/>
                  </a:lnTo>
                  <a:lnTo>
                    <a:pt x="0" y="3871469"/>
                  </a:lnTo>
                  <a:lnTo>
                    <a:pt x="160020" y="4031489"/>
                  </a:lnTo>
                  <a:lnTo>
                    <a:pt x="2856686" y="4031489"/>
                  </a:lnTo>
                  <a:lnTo>
                    <a:pt x="3016706" y="3871469"/>
                  </a:lnTo>
                  <a:lnTo>
                    <a:pt x="3016706" y="160020"/>
                  </a:lnTo>
                  <a:lnTo>
                    <a:pt x="2856686" y="0"/>
                  </a:lnTo>
                  <a:close/>
                </a:path>
              </a:pathLst>
            </a:custGeom>
            <a:blipFill>
              <a:blip r:embed="rId2"/>
              <a:stretch>
                <a:fillRect t="-2419" b="-2419"/>
              </a:stretch>
            </a:blipFill>
          </p:spPr>
          <p:txBody>
            <a:bodyPr/>
            <a:lstStyle/>
            <a:p>
              <a:endParaRPr lang="en-US"/>
            </a:p>
          </p:txBody>
        </p:sp>
      </p:grpSp>
      <p:sp>
        <p:nvSpPr>
          <p:cNvPr id="10" name="AutoShape 10"/>
          <p:cNvSpPr/>
          <p:nvPr/>
        </p:nvSpPr>
        <p:spPr>
          <a:xfrm>
            <a:off x="1024089" y="4666168"/>
            <a:ext cx="8502280" cy="0"/>
          </a:xfrm>
          <a:prstGeom prst="line">
            <a:avLst/>
          </a:prstGeom>
          <a:ln w="9525" cap="flat">
            <a:solidFill>
              <a:srgbClr val="5CE1E6"/>
            </a:solidFill>
            <a:prstDash val="solid"/>
            <a:headEnd type="none" w="sm" len="sm"/>
            <a:tailEnd type="none" w="sm" len="sm"/>
          </a:ln>
        </p:spPr>
        <p:txBody>
          <a:bodyPr/>
          <a:lstStyle/>
          <a:p>
            <a:endParaRPr lang="en-US"/>
          </a:p>
        </p:txBody>
      </p:sp>
      <p:grpSp>
        <p:nvGrpSpPr>
          <p:cNvPr id="11" name="Group 11"/>
          <p:cNvGrpSpPr/>
          <p:nvPr/>
        </p:nvGrpSpPr>
        <p:grpSpPr>
          <a:xfrm>
            <a:off x="13335890" y="1028700"/>
            <a:ext cx="1578698" cy="124472"/>
            <a:chOff x="0" y="0"/>
            <a:chExt cx="7731668" cy="609600"/>
          </a:xfrm>
        </p:grpSpPr>
        <p:sp>
          <p:nvSpPr>
            <p:cNvPr id="12" name="Freeform 12"/>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3" name="TextBox 13"/>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9023051"/>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AutoShape 15"/>
          <p:cNvSpPr/>
          <p:nvPr/>
        </p:nvSpPr>
        <p:spPr>
          <a:xfrm>
            <a:off x="1030223" y="5620832"/>
            <a:ext cx="8502280" cy="0"/>
          </a:xfrm>
          <a:prstGeom prst="line">
            <a:avLst/>
          </a:prstGeom>
          <a:ln w="9525" cap="flat">
            <a:solidFill>
              <a:srgbClr val="5CE1E6"/>
            </a:solidFill>
            <a:prstDash val="solid"/>
            <a:headEnd type="none" w="sm" len="sm"/>
            <a:tailEnd type="none" w="sm" len="sm"/>
          </a:ln>
        </p:spPr>
        <p:txBody>
          <a:bodyPr/>
          <a:lstStyle/>
          <a:p>
            <a:endParaRPr lang="en-US"/>
          </a:p>
        </p:txBody>
      </p:sp>
      <p:sp>
        <p:nvSpPr>
          <p:cNvPr id="16" name="Freeform 16"/>
          <p:cNvSpPr/>
          <p:nvPr/>
        </p:nvSpPr>
        <p:spPr>
          <a:xfrm>
            <a:off x="8697053" y="8428984"/>
            <a:ext cx="829316" cy="829316"/>
          </a:xfrm>
          <a:custGeom>
            <a:avLst/>
            <a:gdLst/>
            <a:ahLst/>
            <a:cxnLst/>
            <a:rect l="l" t="t" r="r" b="b"/>
            <a:pathLst>
              <a:path w="829316" h="829316">
                <a:moveTo>
                  <a:pt x="0" y="0"/>
                </a:moveTo>
                <a:lnTo>
                  <a:pt x="829316" y="0"/>
                </a:lnTo>
                <a:lnTo>
                  <a:pt x="829316" y="829316"/>
                </a:lnTo>
                <a:lnTo>
                  <a:pt x="0" y="829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1028700" y="885825"/>
            <a:ext cx="9962478" cy="1290477"/>
          </a:xfrm>
          <a:prstGeom prst="rect">
            <a:avLst/>
          </a:prstGeom>
        </p:spPr>
        <p:txBody>
          <a:bodyPr lIns="0" tIns="0" rIns="0" bIns="0" rtlCol="0" anchor="t">
            <a:spAutoFit/>
          </a:bodyPr>
          <a:lstStyle/>
          <a:p>
            <a:pPr algn="l">
              <a:lnSpc>
                <a:spcPts val="10542"/>
              </a:lnSpc>
              <a:spcBef>
                <a:spcPct val="0"/>
              </a:spcBef>
            </a:pPr>
            <a:r>
              <a:rPr lang="en-US" sz="7530">
                <a:solidFill>
                  <a:srgbClr val="FFFFFF"/>
                </a:solidFill>
                <a:latin typeface="Pattanakarn Expanded"/>
                <a:ea typeface="Pattanakarn Expanded"/>
                <a:cs typeface="Pattanakarn Expanded"/>
                <a:sym typeface="Pattanakarn Expanded"/>
              </a:rPr>
              <a:t>POWER SOURCE</a:t>
            </a:r>
          </a:p>
        </p:txBody>
      </p:sp>
      <p:sp>
        <p:nvSpPr>
          <p:cNvPr id="18" name="TextBox 18"/>
          <p:cNvSpPr txBox="1"/>
          <p:nvPr/>
        </p:nvSpPr>
        <p:spPr>
          <a:xfrm>
            <a:off x="1024089" y="4952527"/>
            <a:ext cx="8508414"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attanakarn Expanded"/>
                <a:ea typeface="Pattanakarn Expanded"/>
                <a:cs typeface="Pattanakarn Expanded"/>
                <a:sym typeface="Pattanakarn Expanded"/>
              </a:rPr>
              <a:t>Definition : </a:t>
            </a:r>
          </a:p>
        </p:txBody>
      </p:sp>
      <p:sp>
        <p:nvSpPr>
          <p:cNvPr id="19" name="TextBox 19"/>
          <p:cNvSpPr txBox="1"/>
          <p:nvPr/>
        </p:nvSpPr>
        <p:spPr>
          <a:xfrm>
            <a:off x="3162297" y="5994973"/>
            <a:ext cx="5215256" cy="1664138"/>
          </a:xfrm>
          <a:prstGeom prst="rect">
            <a:avLst/>
          </a:prstGeom>
        </p:spPr>
        <p:txBody>
          <a:bodyPr lIns="0" tIns="0" rIns="0" bIns="0" rtlCol="0" anchor="t">
            <a:spAutoFit/>
          </a:bodyPr>
          <a:lstStyle/>
          <a:p>
            <a:pPr algn="l">
              <a:lnSpc>
                <a:spcPts val="3300"/>
              </a:lnSpc>
              <a:spcBef>
                <a:spcPct val="0"/>
              </a:spcBef>
            </a:pPr>
            <a:r>
              <a:rPr lang="en-US" sz="2357">
                <a:solidFill>
                  <a:srgbClr val="FFFFFF"/>
                </a:solidFill>
                <a:latin typeface="Pattanakarn Expanded"/>
                <a:ea typeface="Pattanakarn Expanded"/>
                <a:cs typeface="Pattanakarn Expanded"/>
                <a:sym typeface="Pattanakarn Expanded"/>
              </a:rPr>
              <a:t>A power source is any system or device that provides electricity to operate electrical equipment.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sp>
        <p:nvSpPr>
          <p:cNvPr id="2" name="Freeform 2"/>
          <p:cNvSpPr/>
          <p:nvPr/>
        </p:nvSpPr>
        <p:spPr>
          <a:xfrm>
            <a:off x="1028700" y="1035743"/>
            <a:ext cx="234858" cy="234858"/>
          </a:xfrm>
          <a:custGeom>
            <a:avLst/>
            <a:gdLst/>
            <a:ahLst/>
            <a:cxnLst/>
            <a:rect l="l" t="t" r="r" b="b"/>
            <a:pathLst>
              <a:path w="234858" h="234858">
                <a:moveTo>
                  <a:pt x="0" y="0"/>
                </a:moveTo>
                <a:lnTo>
                  <a:pt x="234858" y="0"/>
                </a:lnTo>
                <a:lnTo>
                  <a:pt x="234858" y="234858"/>
                </a:lnTo>
                <a:lnTo>
                  <a:pt x="0" y="234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318184" y="1216246"/>
            <a:ext cx="6941116" cy="1576403"/>
            <a:chOff x="0" y="0"/>
            <a:chExt cx="5347182" cy="1214403"/>
          </a:xfrm>
        </p:grpSpPr>
        <p:sp>
          <p:nvSpPr>
            <p:cNvPr id="4" name="Freeform 4"/>
            <p:cNvSpPr/>
            <p:nvPr/>
          </p:nvSpPr>
          <p:spPr>
            <a:xfrm>
              <a:off x="0" y="0"/>
              <a:ext cx="5347182" cy="1214403"/>
            </a:xfrm>
            <a:custGeom>
              <a:avLst/>
              <a:gdLst/>
              <a:ahLst/>
              <a:cxnLst/>
              <a:rect l="l" t="t" r="r" b="b"/>
              <a:pathLst>
                <a:path w="5347182" h="1214403">
                  <a:moveTo>
                    <a:pt x="5187162" y="0"/>
                  </a:moveTo>
                  <a:lnTo>
                    <a:pt x="160020" y="0"/>
                  </a:lnTo>
                  <a:lnTo>
                    <a:pt x="0" y="160020"/>
                  </a:lnTo>
                  <a:lnTo>
                    <a:pt x="0" y="1054383"/>
                  </a:lnTo>
                  <a:lnTo>
                    <a:pt x="160020" y="1214403"/>
                  </a:lnTo>
                  <a:lnTo>
                    <a:pt x="5187162" y="1214403"/>
                  </a:lnTo>
                  <a:lnTo>
                    <a:pt x="5347182" y="1054383"/>
                  </a:lnTo>
                  <a:lnTo>
                    <a:pt x="5347182" y="160020"/>
                  </a:lnTo>
                  <a:lnTo>
                    <a:pt x="5187162" y="0"/>
                  </a:lnTo>
                  <a:close/>
                </a:path>
              </a:pathLst>
            </a:custGeom>
            <a:solidFill>
              <a:srgbClr val="5CE1E6"/>
            </a:solidFill>
            <a:ln w="9525" cap="sq">
              <a:solidFill>
                <a:srgbClr val="5CE1E6"/>
              </a:solidFill>
              <a:prstDash val="solid"/>
              <a:miter/>
            </a:ln>
          </p:spPr>
          <p:txBody>
            <a:bodyPr/>
            <a:lstStyle/>
            <a:p>
              <a:endParaRPr lang="en-US"/>
            </a:p>
          </p:txBody>
        </p:sp>
        <p:sp>
          <p:nvSpPr>
            <p:cNvPr id="5" name="TextBox 5"/>
            <p:cNvSpPr txBox="1"/>
            <p:nvPr/>
          </p:nvSpPr>
          <p:spPr>
            <a:xfrm>
              <a:off x="63500" y="25400"/>
              <a:ext cx="5220182" cy="112550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318184" y="1028700"/>
            <a:ext cx="6941116" cy="1588014"/>
            <a:chOff x="0" y="0"/>
            <a:chExt cx="5347182" cy="1223348"/>
          </a:xfrm>
        </p:grpSpPr>
        <p:sp>
          <p:nvSpPr>
            <p:cNvPr id="7" name="Freeform 7"/>
            <p:cNvSpPr/>
            <p:nvPr/>
          </p:nvSpPr>
          <p:spPr>
            <a:xfrm>
              <a:off x="0" y="0"/>
              <a:ext cx="5347182" cy="1223348"/>
            </a:xfrm>
            <a:custGeom>
              <a:avLst/>
              <a:gdLst/>
              <a:ahLst/>
              <a:cxnLst/>
              <a:rect l="l" t="t" r="r" b="b"/>
              <a:pathLst>
                <a:path w="5347182" h="1223348">
                  <a:moveTo>
                    <a:pt x="5187162" y="0"/>
                  </a:moveTo>
                  <a:lnTo>
                    <a:pt x="160020" y="0"/>
                  </a:lnTo>
                  <a:lnTo>
                    <a:pt x="0" y="160020"/>
                  </a:lnTo>
                  <a:lnTo>
                    <a:pt x="0" y="1063328"/>
                  </a:lnTo>
                  <a:lnTo>
                    <a:pt x="160020" y="1223348"/>
                  </a:lnTo>
                  <a:lnTo>
                    <a:pt x="5187162" y="1223348"/>
                  </a:lnTo>
                  <a:lnTo>
                    <a:pt x="5347182" y="1063328"/>
                  </a:lnTo>
                  <a:lnTo>
                    <a:pt x="5347182" y="160020"/>
                  </a:lnTo>
                  <a:lnTo>
                    <a:pt x="5187162" y="0"/>
                  </a:lnTo>
                  <a:close/>
                </a:path>
              </a:pathLst>
            </a:custGeom>
            <a:solidFill>
              <a:srgbClr val="161616"/>
            </a:solidFill>
            <a:ln w="9525" cap="sq">
              <a:solidFill>
                <a:srgbClr val="5CE1E6"/>
              </a:solidFill>
              <a:prstDash val="solid"/>
              <a:miter/>
            </a:ln>
          </p:spPr>
          <p:txBody>
            <a:bodyPr/>
            <a:lstStyle/>
            <a:p>
              <a:endParaRPr lang="en-US"/>
            </a:p>
          </p:txBody>
        </p:sp>
        <p:sp>
          <p:nvSpPr>
            <p:cNvPr id="8" name="TextBox 8"/>
            <p:cNvSpPr txBox="1"/>
            <p:nvPr/>
          </p:nvSpPr>
          <p:spPr>
            <a:xfrm>
              <a:off x="63500" y="25400"/>
              <a:ext cx="5220182" cy="1134448"/>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4982648" y="1521301"/>
            <a:ext cx="3842041" cy="9525"/>
          </a:xfrm>
          <a:prstGeom prst="line">
            <a:avLst/>
          </a:prstGeom>
          <a:ln w="9525" cap="flat">
            <a:solidFill>
              <a:srgbClr val="5CE1E6"/>
            </a:solidFill>
            <a:prstDash val="solid"/>
            <a:headEnd type="none" w="sm" len="sm"/>
            <a:tailEnd type="none" w="sm" len="sm"/>
          </a:ln>
        </p:spPr>
        <p:txBody>
          <a:bodyPr/>
          <a:lstStyle/>
          <a:p>
            <a:endParaRPr lang="en-US"/>
          </a:p>
        </p:txBody>
      </p:sp>
      <p:grpSp>
        <p:nvGrpSpPr>
          <p:cNvPr id="10" name="Group 10"/>
          <p:cNvGrpSpPr/>
          <p:nvPr/>
        </p:nvGrpSpPr>
        <p:grpSpPr>
          <a:xfrm>
            <a:off x="15080032" y="1028700"/>
            <a:ext cx="1578698" cy="124472"/>
            <a:chOff x="0" y="0"/>
            <a:chExt cx="7731668" cy="609600"/>
          </a:xfrm>
        </p:grpSpPr>
        <p:sp>
          <p:nvSpPr>
            <p:cNvPr id="11" name="Freeform 11"/>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2" name="TextBox 12"/>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318184" y="3345021"/>
            <a:ext cx="6941116" cy="1576403"/>
            <a:chOff x="0" y="0"/>
            <a:chExt cx="5347182" cy="1214403"/>
          </a:xfrm>
        </p:grpSpPr>
        <p:sp>
          <p:nvSpPr>
            <p:cNvPr id="14" name="Freeform 14"/>
            <p:cNvSpPr/>
            <p:nvPr/>
          </p:nvSpPr>
          <p:spPr>
            <a:xfrm>
              <a:off x="0" y="0"/>
              <a:ext cx="5347182" cy="1214403"/>
            </a:xfrm>
            <a:custGeom>
              <a:avLst/>
              <a:gdLst/>
              <a:ahLst/>
              <a:cxnLst/>
              <a:rect l="l" t="t" r="r" b="b"/>
              <a:pathLst>
                <a:path w="5347182" h="1214403">
                  <a:moveTo>
                    <a:pt x="5187162" y="0"/>
                  </a:moveTo>
                  <a:lnTo>
                    <a:pt x="160020" y="0"/>
                  </a:lnTo>
                  <a:lnTo>
                    <a:pt x="0" y="160020"/>
                  </a:lnTo>
                  <a:lnTo>
                    <a:pt x="0" y="1054383"/>
                  </a:lnTo>
                  <a:lnTo>
                    <a:pt x="160020" y="1214403"/>
                  </a:lnTo>
                  <a:lnTo>
                    <a:pt x="5187162" y="1214403"/>
                  </a:lnTo>
                  <a:lnTo>
                    <a:pt x="5347182" y="1054383"/>
                  </a:lnTo>
                  <a:lnTo>
                    <a:pt x="5347182" y="160020"/>
                  </a:lnTo>
                  <a:lnTo>
                    <a:pt x="5187162" y="0"/>
                  </a:lnTo>
                  <a:close/>
                </a:path>
              </a:pathLst>
            </a:custGeom>
            <a:solidFill>
              <a:srgbClr val="5CE1E6"/>
            </a:solidFill>
            <a:ln w="9525" cap="sq">
              <a:solidFill>
                <a:srgbClr val="5CE1E6"/>
              </a:solidFill>
              <a:prstDash val="solid"/>
              <a:miter/>
            </a:ln>
          </p:spPr>
          <p:txBody>
            <a:bodyPr/>
            <a:lstStyle/>
            <a:p>
              <a:endParaRPr lang="en-US"/>
            </a:p>
          </p:txBody>
        </p:sp>
        <p:sp>
          <p:nvSpPr>
            <p:cNvPr id="15" name="TextBox 15"/>
            <p:cNvSpPr txBox="1"/>
            <p:nvPr/>
          </p:nvSpPr>
          <p:spPr>
            <a:xfrm>
              <a:off x="63500" y="25400"/>
              <a:ext cx="5220182" cy="1125503"/>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318184" y="3157475"/>
            <a:ext cx="6941116" cy="1588014"/>
            <a:chOff x="0" y="0"/>
            <a:chExt cx="5347182" cy="1223348"/>
          </a:xfrm>
        </p:grpSpPr>
        <p:sp>
          <p:nvSpPr>
            <p:cNvPr id="17" name="Freeform 17"/>
            <p:cNvSpPr/>
            <p:nvPr/>
          </p:nvSpPr>
          <p:spPr>
            <a:xfrm>
              <a:off x="0" y="0"/>
              <a:ext cx="5347182" cy="1223348"/>
            </a:xfrm>
            <a:custGeom>
              <a:avLst/>
              <a:gdLst/>
              <a:ahLst/>
              <a:cxnLst/>
              <a:rect l="l" t="t" r="r" b="b"/>
              <a:pathLst>
                <a:path w="5347182" h="1223348">
                  <a:moveTo>
                    <a:pt x="5187162" y="0"/>
                  </a:moveTo>
                  <a:lnTo>
                    <a:pt x="160020" y="0"/>
                  </a:lnTo>
                  <a:lnTo>
                    <a:pt x="0" y="160020"/>
                  </a:lnTo>
                  <a:lnTo>
                    <a:pt x="0" y="1063328"/>
                  </a:lnTo>
                  <a:lnTo>
                    <a:pt x="160020" y="1223348"/>
                  </a:lnTo>
                  <a:lnTo>
                    <a:pt x="5187162" y="1223348"/>
                  </a:lnTo>
                  <a:lnTo>
                    <a:pt x="5347182" y="1063328"/>
                  </a:lnTo>
                  <a:lnTo>
                    <a:pt x="5347182" y="160020"/>
                  </a:lnTo>
                  <a:lnTo>
                    <a:pt x="5187162" y="0"/>
                  </a:lnTo>
                  <a:close/>
                </a:path>
              </a:pathLst>
            </a:custGeom>
            <a:solidFill>
              <a:srgbClr val="161616"/>
            </a:solidFill>
            <a:ln w="9525" cap="sq">
              <a:solidFill>
                <a:srgbClr val="5CE1E6"/>
              </a:solidFill>
              <a:prstDash val="solid"/>
              <a:miter/>
            </a:ln>
          </p:spPr>
          <p:txBody>
            <a:bodyPr/>
            <a:lstStyle/>
            <a:p>
              <a:endParaRPr lang="en-US"/>
            </a:p>
          </p:txBody>
        </p:sp>
        <p:sp>
          <p:nvSpPr>
            <p:cNvPr id="18" name="TextBox 18"/>
            <p:cNvSpPr txBox="1"/>
            <p:nvPr/>
          </p:nvSpPr>
          <p:spPr>
            <a:xfrm>
              <a:off x="63500" y="25400"/>
              <a:ext cx="5220182" cy="1134448"/>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5080032" y="3157475"/>
            <a:ext cx="1578698" cy="124472"/>
            <a:chOff x="0" y="0"/>
            <a:chExt cx="7731668" cy="609600"/>
          </a:xfrm>
        </p:grpSpPr>
        <p:sp>
          <p:nvSpPr>
            <p:cNvPr id="20" name="Freeform 20"/>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21" name="TextBox 21"/>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318184" y="7681897"/>
            <a:ext cx="6941116" cy="1576403"/>
            <a:chOff x="0" y="0"/>
            <a:chExt cx="5347182" cy="1214403"/>
          </a:xfrm>
        </p:grpSpPr>
        <p:sp>
          <p:nvSpPr>
            <p:cNvPr id="23" name="Freeform 23"/>
            <p:cNvSpPr/>
            <p:nvPr/>
          </p:nvSpPr>
          <p:spPr>
            <a:xfrm>
              <a:off x="0" y="0"/>
              <a:ext cx="5347182" cy="1214403"/>
            </a:xfrm>
            <a:custGeom>
              <a:avLst/>
              <a:gdLst/>
              <a:ahLst/>
              <a:cxnLst/>
              <a:rect l="l" t="t" r="r" b="b"/>
              <a:pathLst>
                <a:path w="5347182" h="1214403">
                  <a:moveTo>
                    <a:pt x="5187162" y="0"/>
                  </a:moveTo>
                  <a:lnTo>
                    <a:pt x="160020" y="0"/>
                  </a:lnTo>
                  <a:lnTo>
                    <a:pt x="0" y="160020"/>
                  </a:lnTo>
                  <a:lnTo>
                    <a:pt x="0" y="1054383"/>
                  </a:lnTo>
                  <a:lnTo>
                    <a:pt x="160020" y="1214403"/>
                  </a:lnTo>
                  <a:lnTo>
                    <a:pt x="5187162" y="1214403"/>
                  </a:lnTo>
                  <a:lnTo>
                    <a:pt x="5347182" y="1054383"/>
                  </a:lnTo>
                  <a:lnTo>
                    <a:pt x="5347182" y="160020"/>
                  </a:lnTo>
                  <a:lnTo>
                    <a:pt x="5187162" y="0"/>
                  </a:lnTo>
                  <a:close/>
                </a:path>
              </a:pathLst>
            </a:custGeom>
            <a:solidFill>
              <a:srgbClr val="5CE1E6"/>
            </a:solidFill>
            <a:ln w="9525" cap="sq">
              <a:solidFill>
                <a:srgbClr val="5CE1E6"/>
              </a:solidFill>
              <a:prstDash val="solid"/>
              <a:miter/>
            </a:ln>
          </p:spPr>
          <p:txBody>
            <a:bodyPr/>
            <a:lstStyle/>
            <a:p>
              <a:endParaRPr lang="en-US"/>
            </a:p>
          </p:txBody>
        </p:sp>
        <p:sp>
          <p:nvSpPr>
            <p:cNvPr id="24" name="TextBox 24"/>
            <p:cNvSpPr txBox="1"/>
            <p:nvPr/>
          </p:nvSpPr>
          <p:spPr>
            <a:xfrm>
              <a:off x="63500" y="25400"/>
              <a:ext cx="5220182" cy="1125503"/>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0318184" y="7494351"/>
            <a:ext cx="6941116" cy="1588014"/>
            <a:chOff x="0" y="0"/>
            <a:chExt cx="5347182" cy="1223348"/>
          </a:xfrm>
        </p:grpSpPr>
        <p:sp>
          <p:nvSpPr>
            <p:cNvPr id="26" name="Freeform 26"/>
            <p:cNvSpPr/>
            <p:nvPr/>
          </p:nvSpPr>
          <p:spPr>
            <a:xfrm>
              <a:off x="0" y="0"/>
              <a:ext cx="5347182" cy="1223348"/>
            </a:xfrm>
            <a:custGeom>
              <a:avLst/>
              <a:gdLst/>
              <a:ahLst/>
              <a:cxnLst/>
              <a:rect l="l" t="t" r="r" b="b"/>
              <a:pathLst>
                <a:path w="5347182" h="1223348">
                  <a:moveTo>
                    <a:pt x="5187162" y="0"/>
                  </a:moveTo>
                  <a:lnTo>
                    <a:pt x="160020" y="0"/>
                  </a:lnTo>
                  <a:lnTo>
                    <a:pt x="0" y="160020"/>
                  </a:lnTo>
                  <a:lnTo>
                    <a:pt x="0" y="1063328"/>
                  </a:lnTo>
                  <a:lnTo>
                    <a:pt x="160020" y="1223348"/>
                  </a:lnTo>
                  <a:lnTo>
                    <a:pt x="5187162" y="1223348"/>
                  </a:lnTo>
                  <a:lnTo>
                    <a:pt x="5347182" y="1063328"/>
                  </a:lnTo>
                  <a:lnTo>
                    <a:pt x="5347182" y="160020"/>
                  </a:lnTo>
                  <a:lnTo>
                    <a:pt x="5187162" y="0"/>
                  </a:lnTo>
                  <a:close/>
                </a:path>
              </a:pathLst>
            </a:custGeom>
            <a:solidFill>
              <a:srgbClr val="161616"/>
            </a:solidFill>
            <a:ln w="9525" cap="sq">
              <a:solidFill>
                <a:srgbClr val="5CE1E6"/>
              </a:solidFill>
              <a:prstDash val="solid"/>
              <a:miter/>
            </a:ln>
          </p:spPr>
          <p:txBody>
            <a:bodyPr/>
            <a:lstStyle/>
            <a:p>
              <a:endParaRPr lang="en-US"/>
            </a:p>
          </p:txBody>
        </p:sp>
        <p:sp>
          <p:nvSpPr>
            <p:cNvPr id="27" name="TextBox 27"/>
            <p:cNvSpPr txBox="1"/>
            <p:nvPr/>
          </p:nvSpPr>
          <p:spPr>
            <a:xfrm>
              <a:off x="63500" y="25400"/>
              <a:ext cx="5220182" cy="1134448"/>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15080032" y="7494351"/>
            <a:ext cx="1578698" cy="124472"/>
            <a:chOff x="0" y="0"/>
            <a:chExt cx="7731668" cy="609600"/>
          </a:xfrm>
        </p:grpSpPr>
        <p:sp>
          <p:nvSpPr>
            <p:cNvPr id="29" name="Freeform 29"/>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30" name="TextBox 30"/>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0318184" y="5513459"/>
            <a:ext cx="6941116" cy="1576403"/>
            <a:chOff x="0" y="0"/>
            <a:chExt cx="5347182" cy="1214403"/>
          </a:xfrm>
        </p:grpSpPr>
        <p:sp>
          <p:nvSpPr>
            <p:cNvPr id="32" name="Freeform 32"/>
            <p:cNvSpPr/>
            <p:nvPr/>
          </p:nvSpPr>
          <p:spPr>
            <a:xfrm>
              <a:off x="0" y="0"/>
              <a:ext cx="5347182" cy="1214403"/>
            </a:xfrm>
            <a:custGeom>
              <a:avLst/>
              <a:gdLst/>
              <a:ahLst/>
              <a:cxnLst/>
              <a:rect l="l" t="t" r="r" b="b"/>
              <a:pathLst>
                <a:path w="5347182" h="1214403">
                  <a:moveTo>
                    <a:pt x="5187162" y="0"/>
                  </a:moveTo>
                  <a:lnTo>
                    <a:pt x="160020" y="0"/>
                  </a:lnTo>
                  <a:lnTo>
                    <a:pt x="0" y="160020"/>
                  </a:lnTo>
                  <a:lnTo>
                    <a:pt x="0" y="1054383"/>
                  </a:lnTo>
                  <a:lnTo>
                    <a:pt x="160020" y="1214403"/>
                  </a:lnTo>
                  <a:lnTo>
                    <a:pt x="5187162" y="1214403"/>
                  </a:lnTo>
                  <a:lnTo>
                    <a:pt x="5347182" y="1054383"/>
                  </a:lnTo>
                  <a:lnTo>
                    <a:pt x="5347182" y="160020"/>
                  </a:lnTo>
                  <a:lnTo>
                    <a:pt x="5187162" y="0"/>
                  </a:lnTo>
                  <a:close/>
                </a:path>
              </a:pathLst>
            </a:custGeom>
            <a:solidFill>
              <a:srgbClr val="5CE1E6"/>
            </a:solidFill>
            <a:ln w="9525" cap="sq">
              <a:solidFill>
                <a:srgbClr val="5CE1E6"/>
              </a:solidFill>
              <a:prstDash val="solid"/>
              <a:miter/>
            </a:ln>
          </p:spPr>
          <p:txBody>
            <a:bodyPr/>
            <a:lstStyle/>
            <a:p>
              <a:endParaRPr lang="en-US"/>
            </a:p>
          </p:txBody>
        </p:sp>
        <p:sp>
          <p:nvSpPr>
            <p:cNvPr id="33" name="TextBox 33"/>
            <p:cNvSpPr txBox="1"/>
            <p:nvPr/>
          </p:nvSpPr>
          <p:spPr>
            <a:xfrm>
              <a:off x="63500" y="25400"/>
              <a:ext cx="5220182" cy="1125503"/>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10318184" y="5325913"/>
            <a:ext cx="6941116" cy="1588014"/>
            <a:chOff x="0" y="0"/>
            <a:chExt cx="5347182" cy="1223348"/>
          </a:xfrm>
        </p:grpSpPr>
        <p:sp>
          <p:nvSpPr>
            <p:cNvPr id="35" name="Freeform 35"/>
            <p:cNvSpPr/>
            <p:nvPr/>
          </p:nvSpPr>
          <p:spPr>
            <a:xfrm>
              <a:off x="0" y="0"/>
              <a:ext cx="5347182" cy="1223348"/>
            </a:xfrm>
            <a:custGeom>
              <a:avLst/>
              <a:gdLst/>
              <a:ahLst/>
              <a:cxnLst/>
              <a:rect l="l" t="t" r="r" b="b"/>
              <a:pathLst>
                <a:path w="5347182" h="1223348">
                  <a:moveTo>
                    <a:pt x="5187162" y="0"/>
                  </a:moveTo>
                  <a:lnTo>
                    <a:pt x="160020" y="0"/>
                  </a:lnTo>
                  <a:lnTo>
                    <a:pt x="0" y="160020"/>
                  </a:lnTo>
                  <a:lnTo>
                    <a:pt x="0" y="1063328"/>
                  </a:lnTo>
                  <a:lnTo>
                    <a:pt x="160020" y="1223348"/>
                  </a:lnTo>
                  <a:lnTo>
                    <a:pt x="5187162" y="1223348"/>
                  </a:lnTo>
                  <a:lnTo>
                    <a:pt x="5347182" y="1063328"/>
                  </a:lnTo>
                  <a:lnTo>
                    <a:pt x="5347182" y="160020"/>
                  </a:lnTo>
                  <a:lnTo>
                    <a:pt x="5187162" y="0"/>
                  </a:lnTo>
                  <a:close/>
                </a:path>
              </a:pathLst>
            </a:custGeom>
            <a:solidFill>
              <a:srgbClr val="161616"/>
            </a:solidFill>
            <a:ln w="9525" cap="sq">
              <a:solidFill>
                <a:srgbClr val="5CE1E6"/>
              </a:solidFill>
              <a:prstDash val="solid"/>
              <a:miter/>
            </a:ln>
          </p:spPr>
          <p:txBody>
            <a:bodyPr/>
            <a:lstStyle/>
            <a:p>
              <a:endParaRPr lang="en-US"/>
            </a:p>
          </p:txBody>
        </p:sp>
        <p:sp>
          <p:nvSpPr>
            <p:cNvPr id="36" name="TextBox 36"/>
            <p:cNvSpPr txBox="1"/>
            <p:nvPr/>
          </p:nvSpPr>
          <p:spPr>
            <a:xfrm>
              <a:off x="63500" y="25400"/>
              <a:ext cx="5220182" cy="1134448"/>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15080032" y="5325913"/>
            <a:ext cx="1578698" cy="124472"/>
            <a:chOff x="0" y="0"/>
            <a:chExt cx="7731668" cy="609600"/>
          </a:xfrm>
        </p:grpSpPr>
        <p:sp>
          <p:nvSpPr>
            <p:cNvPr id="38" name="Freeform 38"/>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39" name="TextBox 39"/>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028700" y="3535877"/>
            <a:ext cx="7907872" cy="3553985"/>
            <a:chOff x="0" y="0"/>
            <a:chExt cx="4683758" cy="2104992"/>
          </a:xfrm>
        </p:grpSpPr>
        <p:sp>
          <p:nvSpPr>
            <p:cNvPr id="41" name="Freeform 41"/>
            <p:cNvSpPr/>
            <p:nvPr/>
          </p:nvSpPr>
          <p:spPr>
            <a:xfrm>
              <a:off x="0" y="0"/>
              <a:ext cx="4683758" cy="2104992"/>
            </a:xfrm>
            <a:custGeom>
              <a:avLst/>
              <a:gdLst/>
              <a:ahLst/>
              <a:cxnLst/>
              <a:rect l="l" t="t" r="r" b="b"/>
              <a:pathLst>
                <a:path w="4683758" h="2104992">
                  <a:moveTo>
                    <a:pt x="4523738" y="0"/>
                  </a:moveTo>
                  <a:lnTo>
                    <a:pt x="160020" y="0"/>
                  </a:lnTo>
                  <a:lnTo>
                    <a:pt x="0" y="160020"/>
                  </a:lnTo>
                  <a:lnTo>
                    <a:pt x="0" y="1944972"/>
                  </a:lnTo>
                  <a:lnTo>
                    <a:pt x="160020" y="2104992"/>
                  </a:lnTo>
                  <a:lnTo>
                    <a:pt x="4523738" y="2104992"/>
                  </a:lnTo>
                  <a:lnTo>
                    <a:pt x="4683758" y="1944972"/>
                  </a:lnTo>
                  <a:lnTo>
                    <a:pt x="4683758" y="160020"/>
                  </a:lnTo>
                  <a:lnTo>
                    <a:pt x="4523738" y="0"/>
                  </a:lnTo>
                  <a:close/>
                </a:path>
              </a:pathLst>
            </a:custGeom>
            <a:solidFill>
              <a:srgbClr val="000000">
                <a:alpha val="0"/>
              </a:srgbClr>
            </a:solidFill>
            <a:ln w="12700">
              <a:solidFill>
                <a:srgbClr val="000000"/>
              </a:solidFill>
            </a:ln>
          </p:spPr>
          <p:txBody>
            <a:bodyPr/>
            <a:lstStyle/>
            <a:p>
              <a:endParaRPr lang="en-US"/>
            </a:p>
          </p:txBody>
        </p:sp>
      </p:grpSp>
      <p:sp>
        <p:nvSpPr>
          <p:cNvPr id="42" name="Freeform 42"/>
          <p:cNvSpPr/>
          <p:nvPr/>
        </p:nvSpPr>
        <p:spPr>
          <a:xfrm>
            <a:off x="1028700" y="1822707"/>
            <a:ext cx="794007" cy="794007"/>
          </a:xfrm>
          <a:custGeom>
            <a:avLst/>
            <a:gdLst/>
            <a:ahLst/>
            <a:cxnLst/>
            <a:rect l="l" t="t" r="r" b="b"/>
            <a:pathLst>
              <a:path w="794007" h="794007">
                <a:moveTo>
                  <a:pt x="0" y="0"/>
                </a:moveTo>
                <a:lnTo>
                  <a:pt x="794007" y="0"/>
                </a:lnTo>
                <a:lnTo>
                  <a:pt x="794007" y="794007"/>
                </a:lnTo>
                <a:lnTo>
                  <a:pt x="0" y="794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TextBox 43"/>
          <p:cNvSpPr txBox="1"/>
          <p:nvPr/>
        </p:nvSpPr>
        <p:spPr>
          <a:xfrm>
            <a:off x="5094531" y="997252"/>
            <a:ext cx="3842041" cy="33972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attanakarn Expanded"/>
                <a:ea typeface="Pattanakarn Expanded"/>
                <a:cs typeface="Pattanakarn Expanded"/>
                <a:sym typeface="Pattanakarn Expanded"/>
              </a:rPr>
              <a:t>Types Of Power Sources</a:t>
            </a:r>
          </a:p>
        </p:txBody>
      </p:sp>
      <p:sp>
        <p:nvSpPr>
          <p:cNvPr id="44" name="TextBox 44"/>
          <p:cNvSpPr txBox="1"/>
          <p:nvPr/>
        </p:nvSpPr>
        <p:spPr>
          <a:xfrm>
            <a:off x="1822707" y="7437201"/>
            <a:ext cx="6656763" cy="496890"/>
          </a:xfrm>
          <a:prstGeom prst="rect">
            <a:avLst/>
          </a:prstGeom>
        </p:spPr>
        <p:txBody>
          <a:bodyPr lIns="0" tIns="0" rIns="0" bIns="0" rtlCol="0" anchor="t">
            <a:spAutoFit/>
          </a:bodyPr>
          <a:lstStyle/>
          <a:p>
            <a:pPr algn="ctr">
              <a:lnSpc>
                <a:spcPts val="4112"/>
              </a:lnSpc>
              <a:spcBef>
                <a:spcPct val="0"/>
              </a:spcBef>
            </a:pPr>
            <a:r>
              <a:rPr lang="en-US" sz="2937">
                <a:solidFill>
                  <a:srgbClr val="5CE1E6"/>
                </a:solidFill>
                <a:latin typeface="Pattanakarn Expanded"/>
                <a:ea typeface="Pattanakarn Expanded"/>
                <a:cs typeface="Pattanakarn Expanded"/>
                <a:sym typeface="Pattanakarn Expanded"/>
              </a:rPr>
              <a:t>POWER SOURCES</a:t>
            </a:r>
          </a:p>
        </p:txBody>
      </p:sp>
      <p:sp>
        <p:nvSpPr>
          <p:cNvPr id="45" name="TextBox 45"/>
          <p:cNvSpPr txBox="1"/>
          <p:nvPr/>
        </p:nvSpPr>
        <p:spPr>
          <a:xfrm>
            <a:off x="10918754" y="1381918"/>
            <a:ext cx="5739976"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Alternating Current (AC)</a:t>
            </a:r>
          </a:p>
        </p:txBody>
      </p:sp>
      <p:sp>
        <p:nvSpPr>
          <p:cNvPr id="46" name="TextBox 46"/>
          <p:cNvSpPr txBox="1"/>
          <p:nvPr/>
        </p:nvSpPr>
        <p:spPr>
          <a:xfrm>
            <a:off x="10887560" y="1866398"/>
            <a:ext cx="5802364" cy="734128"/>
          </a:xfrm>
          <a:prstGeom prst="rect">
            <a:avLst/>
          </a:prstGeom>
        </p:spPr>
        <p:txBody>
          <a:bodyPr lIns="0" tIns="0" rIns="0" bIns="0" rtlCol="0" anchor="t">
            <a:spAutoFit/>
          </a:bodyPr>
          <a:lstStyle/>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Supplied by utility companies</a:t>
            </a:r>
          </a:p>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Powers homes, schools, and industries</a:t>
            </a:r>
          </a:p>
          <a:p>
            <a:pPr algn="l">
              <a:lnSpc>
                <a:spcPts val="1981"/>
              </a:lnSpc>
              <a:spcBef>
                <a:spcPct val="0"/>
              </a:spcBef>
            </a:pPr>
            <a:endParaRPr lang="en-US" sz="1415">
              <a:solidFill>
                <a:srgbClr val="FFFFFF"/>
              </a:solidFill>
              <a:latin typeface="Pattanakarn Expanded"/>
              <a:ea typeface="Pattanakarn Expanded"/>
              <a:cs typeface="Pattanakarn Expanded"/>
              <a:sym typeface="Pattanakarn Expanded"/>
            </a:endParaRPr>
          </a:p>
        </p:txBody>
      </p:sp>
      <p:sp>
        <p:nvSpPr>
          <p:cNvPr id="47" name="TextBox 47"/>
          <p:cNvSpPr txBox="1"/>
          <p:nvPr/>
        </p:nvSpPr>
        <p:spPr>
          <a:xfrm>
            <a:off x="10918754" y="3510694"/>
            <a:ext cx="5739976"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Direct Current (DC)</a:t>
            </a:r>
          </a:p>
        </p:txBody>
      </p:sp>
      <p:sp>
        <p:nvSpPr>
          <p:cNvPr id="48" name="TextBox 48"/>
          <p:cNvSpPr txBox="1"/>
          <p:nvPr/>
        </p:nvSpPr>
        <p:spPr>
          <a:xfrm>
            <a:off x="10918754" y="7847569"/>
            <a:ext cx="5739976"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Backup Power Sources</a:t>
            </a:r>
          </a:p>
        </p:txBody>
      </p:sp>
      <p:sp>
        <p:nvSpPr>
          <p:cNvPr id="49" name="TextBox 49"/>
          <p:cNvSpPr txBox="1"/>
          <p:nvPr/>
        </p:nvSpPr>
        <p:spPr>
          <a:xfrm>
            <a:off x="10918754" y="8212125"/>
            <a:ext cx="5739976" cy="983615"/>
          </a:xfrm>
          <a:prstGeom prst="rect">
            <a:avLst/>
          </a:prstGeom>
        </p:spPr>
        <p:txBody>
          <a:bodyPr lIns="0" tIns="0" rIns="0" bIns="0" rtlCol="0" anchor="t">
            <a:spAutoFit/>
          </a:bodyPr>
          <a:lstStyle/>
          <a:p>
            <a:pPr marL="302262" lvl="1" indent="-151131" algn="l">
              <a:lnSpc>
                <a:spcPts val="1960"/>
              </a:lnSpc>
              <a:buFont typeface="Arial"/>
              <a:buChar char="•"/>
            </a:pPr>
            <a:r>
              <a:rPr lang="en-US" sz="1400">
                <a:solidFill>
                  <a:srgbClr val="FFFFFF"/>
                </a:solidFill>
                <a:latin typeface="Pattanakarn Expanded"/>
                <a:ea typeface="Pattanakarn Expanded"/>
                <a:cs typeface="Pattanakarn Expanded"/>
                <a:sym typeface="Pattanakarn Expanded"/>
              </a:rPr>
              <a:t>UPS (Uninterruptible Power Supply)</a:t>
            </a:r>
          </a:p>
          <a:p>
            <a:pPr marL="302262" lvl="1" indent="-151131" algn="l">
              <a:lnSpc>
                <a:spcPts val="1960"/>
              </a:lnSpc>
              <a:buFont typeface="Arial"/>
              <a:buChar char="•"/>
            </a:pPr>
            <a:r>
              <a:rPr lang="en-US" sz="1400">
                <a:solidFill>
                  <a:srgbClr val="FFFFFF"/>
                </a:solidFill>
                <a:latin typeface="Pattanakarn Expanded"/>
                <a:ea typeface="Pattanakarn Expanded"/>
                <a:cs typeface="Pattanakarn Expanded"/>
                <a:sym typeface="Pattanakarn Expanded"/>
              </a:rPr>
              <a:t>Generators</a:t>
            </a:r>
          </a:p>
          <a:p>
            <a:pPr marL="302262" lvl="1" indent="-151131" algn="l">
              <a:lnSpc>
                <a:spcPts val="1960"/>
              </a:lnSpc>
              <a:buFont typeface="Arial"/>
              <a:buChar char="•"/>
            </a:pPr>
            <a:r>
              <a:rPr lang="en-US" sz="1400">
                <a:solidFill>
                  <a:srgbClr val="FFFFFF"/>
                </a:solidFill>
                <a:latin typeface="Pattanakarn Expanded"/>
                <a:ea typeface="Pattanakarn Expanded"/>
                <a:cs typeface="Pattanakarn Expanded"/>
                <a:sym typeface="Pattanakarn Expanded"/>
              </a:rPr>
              <a:t>Inverters</a:t>
            </a:r>
          </a:p>
          <a:p>
            <a:pPr algn="l">
              <a:lnSpc>
                <a:spcPts val="1960"/>
              </a:lnSpc>
              <a:spcBef>
                <a:spcPct val="0"/>
              </a:spcBef>
            </a:pPr>
            <a:endParaRPr lang="en-US" sz="1400">
              <a:solidFill>
                <a:srgbClr val="FFFFFF"/>
              </a:solidFill>
              <a:latin typeface="Pattanakarn Expanded"/>
              <a:ea typeface="Pattanakarn Expanded"/>
              <a:cs typeface="Pattanakarn Expanded"/>
              <a:sym typeface="Pattanakarn Expanded"/>
            </a:endParaRPr>
          </a:p>
        </p:txBody>
      </p:sp>
      <p:sp>
        <p:nvSpPr>
          <p:cNvPr id="50" name="TextBox 50"/>
          <p:cNvSpPr txBox="1"/>
          <p:nvPr/>
        </p:nvSpPr>
        <p:spPr>
          <a:xfrm>
            <a:off x="10918754" y="5679131"/>
            <a:ext cx="5739976"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 Renewable Sources</a:t>
            </a:r>
          </a:p>
        </p:txBody>
      </p:sp>
      <p:sp>
        <p:nvSpPr>
          <p:cNvPr id="51" name="TextBox 51"/>
          <p:cNvSpPr txBox="1"/>
          <p:nvPr/>
        </p:nvSpPr>
        <p:spPr>
          <a:xfrm>
            <a:off x="10918754" y="3932433"/>
            <a:ext cx="5802364" cy="734128"/>
          </a:xfrm>
          <a:prstGeom prst="rect">
            <a:avLst/>
          </a:prstGeom>
        </p:spPr>
        <p:txBody>
          <a:bodyPr lIns="0" tIns="0" rIns="0" bIns="0" rtlCol="0" anchor="t">
            <a:spAutoFit/>
          </a:bodyPr>
          <a:lstStyle/>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Provided by batteries and solar panels</a:t>
            </a:r>
          </a:p>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Used in smartphones, laptops, and electronic circuits</a:t>
            </a:r>
          </a:p>
          <a:p>
            <a:pPr algn="l">
              <a:lnSpc>
                <a:spcPts val="1981"/>
              </a:lnSpc>
              <a:spcBef>
                <a:spcPct val="0"/>
              </a:spcBef>
            </a:pPr>
            <a:endParaRPr lang="en-US" sz="1415">
              <a:solidFill>
                <a:srgbClr val="FFFFFF"/>
              </a:solidFill>
              <a:latin typeface="Pattanakarn Expanded"/>
              <a:ea typeface="Pattanakarn Expanded"/>
              <a:cs typeface="Pattanakarn Expanded"/>
              <a:sym typeface="Pattanakarn Expanded"/>
            </a:endParaRPr>
          </a:p>
        </p:txBody>
      </p:sp>
      <p:sp>
        <p:nvSpPr>
          <p:cNvPr id="52" name="TextBox 52"/>
          <p:cNvSpPr txBox="1"/>
          <p:nvPr/>
        </p:nvSpPr>
        <p:spPr>
          <a:xfrm>
            <a:off x="10918754" y="6050242"/>
            <a:ext cx="5802364" cy="734128"/>
          </a:xfrm>
          <a:prstGeom prst="rect">
            <a:avLst/>
          </a:prstGeom>
        </p:spPr>
        <p:txBody>
          <a:bodyPr lIns="0" tIns="0" rIns="0" bIns="0" rtlCol="0" anchor="t">
            <a:spAutoFit/>
          </a:bodyPr>
          <a:lstStyle/>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Solar, wind, hydro</a:t>
            </a:r>
          </a:p>
          <a:p>
            <a:pPr marL="305547" lvl="1" indent="-152774" algn="l">
              <a:lnSpc>
                <a:spcPts val="1981"/>
              </a:lnSpc>
              <a:buFont typeface="Arial"/>
              <a:buChar char="•"/>
            </a:pPr>
            <a:r>
              <a:rPr lang="en-US" sz="1415">
                <a:solidFill>
                  <a:srgbClr val="FFFFFF"/>
                </a:solidFill>
                <a:latin typeface="Pattanakarn Expanded"/>
                <a:ea typeface="Pattanakarn Expanded"/>
                <a:cs typeface="Pattanakarn Expanded"/>
                <a:sym typeface="Pattanakarn Expanded"/>
              </a:rPr>
              <a:t>Eco-friendly and sustainable</a:t>
            </a:r>
          </a:p>
          <a:p>
            <a:pPr algn="l">
              <a:lnSpc>
                <a:spcPts val="1981"/>
              </a:lnSpc>
              <a:spcBef>
                <a:spcPct val="0"/>
              </a:spcBef>
            </a:pPr>
            <a:endParaRPr lang="en-US" sz="1415">
              <a:solidFill>
                <a:srgbClr val="FFFFFF"/>
              </a:solidFill>
              <a:latin typeface="Pattanakarn Expanded"/>
              <a:ea typeface="Pattanakarn Expanded"/>
              <a:cs typeface="Pattanakarn Expanded"/>
              <a:sym typeface="Pattanakarn Expanded"/>
            </a:endParaRPr>
          </a:p>
        </p:txBody>
      </p:sp>
      <p:grpSp>
        <p:nvGrpSpPr>
          <p:cNvPr id="53" name="Group 53"/>
          <p:cNvGrpSpPr/>
          <p:nvPr/>
        </p:nvGrpSpPr>
        <p:grpSpPr>
          <a:xfrm>
            <a:off x="276776" y="3440449"/>
            <a:ext cx="9635509" cy="3744841"/>
            <a:chOff x="0" y="0"/>
            <a:chExt cx="5707021" cy="2218034"/>
          </a:xfrm>
        </p:grpSpPr>
        <p:sp>
          <p:nvSpPr>
            <p:cNvPr id="54" name="Freeform 54"/>
            <p:cNvSpPr/>
            <p:nvPr/>
          </p:nvSpPr>
          <p:spPr>
            <a:xfrm>
              <a:off x="0" y="0"/>
              <a:ext cx="5707021" cy="2218034"/>
            </a:xfrm>
            <a:custGeom>
              <a:avLst/>
              <a:gdLst/>
              <a:ahLst/>
              <a:cxnLst/>
              <a:rect l="l" t="t" r="r" b="b"/>
              <a:pathLst>
                <a:path w="5707021" h="2218034">
                  <a:moveTo>
                    <a:pt x="5547001" y="0"/>
                  </a:moveTo>
                  <a:lnTo>
                    <a:pt x="160020" y="0"/>
                  </a:lnTo>
                  <a:lnTo>
                    <a:pt x="0" y="160020"/>
                  </a:lnTo>
                  <a:lnTo>
                    <a:pt x="0" y="2058014"/>
                  </a:lnTo>
                  <a:lnTo>
                    <a:pt x="160020" y="2218034"/>
                  </a:lnTo>
                  <a:lnTo>
                    <a:pt x="5547001" y="2218034"/>
                  </a:lnTo>
                  <a:lnTo>
                    <a:pt x="5707021" y="2058014"/>
                  </a:lnTo>
                  <a:lnTo>
                    <a:pt x="5707021" y="160020"/>
                  </a:lnTo>
                  <a:lnTo>
                    <a:pt x="5547001" y="0"/>
                  </a:lnTo>
                  <a:close/>
                </a:path>
              </a:pathLst>
            </a:custGeom>
            <a:blipFill>
              <a:blip r:embed="rId6"/>
              <a:stretch>
                <a:fillRect t="-35874" b="-35874"/>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5536606"/>
            <a:ext cx="7962618" cy="2597508"/>
            <a:chOff x="0" y="0"/>
            <a:chExt cx="6134110" cy="2001025"/>
          </a:xfrm>
        </p:grpSpPr>
        <p:sp>
          <p:nvSpPr>
            <p:cNvPr id="3" name="Freeform 3"/>
            <p:cNvSpPr/>
            <p:nvPr/>
          </p:nvSpPr>
          <p:spPr>
            <a:xfrm>
              <a:off x="0" y="0"/>
              <a:ext cx="6134110" cy="2001025"/>
            </a:xfrm>
            <a:custGeom>
              <a:avLst/>
              <a:gdLst/>
              <a:ahLst/>
              <a:cxnLst/>
              <a:rect l="l" t="t" r="r" b="b"/>
              <a:pathLst>
                <a:path w="6134110" h="2001025">
                  <a:moveTo>
                    <a:pt x="5974090" y="0"/>
                  </a:moveTo>
                  <a:lnTo>
                    <a:pt x="160020" y="0"/>
                  </a:lnTo>
                  <a:lnTo>
                    <a:pt x="0" y="160020"/>
                  </a:lnTo>
                  <a:lnTo>
                    <a:pt x="0" y="1841005"/>
                  </a:lnTo>
                  <a:lnTo>
                    <a:pt x="160020" y="2001025"/>
                  </a:lnTo>
                  <a:lnTo>
                    <a:pt x="5974090" y="2001025"/>
                  </a:lnTo>
                  <a:lnTo>
                    <a:pt x="6134110" y="1841005"/>
                  </a:lnTo>
                  <a:lnTo>
                    <a:pt x="6134110" y="160020"/>
                  </a:lnTo>
                  <a:lnTo>
                    <a:pt x="5974090"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6007110" cy="19121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144000" y="5412002"/>
            <a:ext cx="7962618" cy="2307613"/>
            <a:chOff x="0" y="0"/>
            <a:chExt cx="6134110" cy="1777701"/>
          </a:xfrm>
        </p:grpSpPr>
        <p:sp>
          <p:nvSpPr>
            <p:cNvPr id="6" name="Freeform 6"/>
            <p:cNvSpPr/>
            <p:nvPr/>
          </p:nvSpPr>
          <p:spPr>
            <a:xfrm>
              <a:off x="0" y="0"/>
              <a:ext cx="6134110" cy="1777701"/>
            </a:xfrm>
            <a:custGeom>
              <a:avLst/>
              <a:gdLst/>
              <a:ahLst/>
              <a:cxnLst/>
              <a:rect l="l" t="t" r="r" b="b"/>
              <a:pathLst>
                <a:path w="6134110" h="1777701">
                  <a:moveTo>
                    <a:pt x="5974090" y="0"/>
                  </a:moveTo>
                  <a:lnTo>
                    <a:pt x="160020" y="0"/>
                  </a:lnTo>
                  <a:lnTo>
                    <a:pt x="0" y="160020"/>
                  </a:lnTo>
                  <a:lnTo>
                    <a:pt x="0" y="1617681"/>
                  </a:lnTo>
                  <a:lnTo>
                    <a:pt x="160020" y="1777701"/>
                  </a:lnTo>
                  <a:lnTo>
                    <a:pt x="5974090" y="1777701"/>
                  </a:lnTo>
                  <a:lnTo>
                    <a:pt x="6134110" y="1617681"/>
                  </a:lnTo>
                  <a:lnTo>
                    <a:pt x="6134110" y="160020"/>
                  </a:lnTo>
                  <a:lnTo>
                    <a:pt x="5974090"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6007110" cy="16888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2721257"/>
            <a:ext cx="6600825" cy="5159356"/>
            <a:chOff x="0" y="0"/>
            <a:chExt cx="3909606" cy="3055838"/>
          </a:xfrm>
        </p:grpSpPr>
        <p:sp>
          <p:nvSpPr>
            <p:cNvPr id="9" name="Freeform 9"/>
            <p:cNvSpPr/>
            <p:nvPr/>
          </p:nvSpPr>
          <p:spPr>
            <a:xfrm>
              <a:off x="0" y="0"/>
              <a:ext cx="3909606" cy="3055838"/>
            </a:xfrm>
            <a:custGeom>
              <a:avLst/>
              <a:gdLst/>
              <a:ahLst/>
              <a:cxnLst/>
              <a:rect l="l" t="t" r="r" b="b"/>
              <a:pathLst>
                <a:path w="3909606" h="3055838">
                  <a:moveTo>
                    <a:pt x="3749586" y="0"/>
                  </a:moveTo>
                  <a:lnTo>
                    <a:pt x="160020" y="0"/>
                  </a:lnTo>
                  <a:lnTo>
                    <a:pt x="0" y="160020"/>
                  </a:lnTo>
                  <a:lnTo>
                    <a:pt x="0" y="2895818"/>
                  </a:lnTo>
                  <a:lnTo>
                    <a:pt x="160020" y="3055838"/>
                  </a:lnTo>
                  <a:lnTo>
                    <a:pt x="3749586" y="3055838"/>
                  </a:lnTo>
                  <a:lnTo>
                    <a:pt x="3909606" y="2895818"/>
                  </a:lnTo>
                  <a:lnTo>
                    <a:pt x="3909606" y="160020"/>
                  </a:lnTo>
                  <a:lnTo>
                    <a:pt x="3749586" y="0"/>
                  </a:lnTo>
                  <a:close/>
                </a:path>
              </a:pathLst>
            </a:custGeom>
            <a:solidFill>
              <a:srgbClr val="000000">
                <a:alpha val="0"/>
              </a:srgbClr>
            </a:solidFill>
            <a:ln w="12700">
              <a:solidFill>
                <a:srgbClr val="000000"/>
              </a:solidFill>
            </a:ln>
          </p:spPr>
          <p:txBody>
            <a:bodyPr/>
            <a:lstStyle/>
            <a:p>
              <a:endParaRPr lang="en-US"/>
            </a:p>
          </p:txBody>
        </p:sp>
      </p:grpSp>
      <p:sp>
        <p:nvSpPr>
          <p:cNvPr id="10" name="AutoShape 10"/>
          <p:cNvSpPr/>
          <p:nvPr/>
        </p:nvSpPr>
        <p:spPr>
          <a:xfrm>
            <a:off x="1028697" y="8341423"/>
            <a:ext cx="6600825" cy="5768"/>
          </a:xfrm>
          <a:prstGeom prst="line">
            <a:avLst/>
          </a:prstGeom>
          <a:ln w="9525" cap="flat">
            <a:solidFill>
              <a:srgbClr val="5CE1E6"/>
            </a:solidFill>
            <a:prstDash val="solid"/>
            <a:headEnd type="none" w="sm" len="sm"/>
            <a:tailEnd type="none" w="sm" len="sm"/>
          </a:ln>
        </p:spPr>
        <p:txBody>
          <a:bodyPr/>
          <a:lstStyle/>
          <a:p>
            <a:endParaRPr lang="en-US"/>
          </a:p>
        </p:txBody>
      </p:sp>
      <p:grpSp>
        <p:nvGrpSpPr>
          <p:cNvPr id="11" name="Group 11"/>
          <p:cNvGrpSpPr/>
          <p:nvPr/>
        </p:nvGrpSpPr>
        <p:grpSpPr>
          <a:xfrm>
            <a:off x="3476823" y="2139586"/>
            <a:ext cx="1578698" cy="124472"/>
            <a:chOff x="0" y="0"/>
            <a:chExt cx="7731668" cy="609600"/>
          </a:xfrm>
        </p:grpSpPr>
        <p:sp>
          <p:nvSpPr>
            <p:cNvPr id="12" name="Freeform 12"/>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3" name="TextBox 13"/>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321061" y="1029090"/>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9144000" y="1028700"/>
            <a:ext cx="581686" cy="581686"/>
          </a:xfrm>
          <a:custGeom>
            <a:avLst/>
            <a:gdLst/>
            <a:ahLst/>
            <a:cxnLst/>
            <a:rect l="l" t="t" r="r" b="b"/>
            <a:pathLst>
              <a:path w="581686" h="581686">
                <a:moveTo>
                  <a:pt x="0" y="0"/>
                </a:moveTo>
                <a:lnTo>
                  <a:pt x="581686" y="0"/>
                </a:lnTo>
                <a:lnTo>
                  <a:pt x="581686" y="581686"/>
                </a:lnTo>
                <a:lnTo>
                  <a:pt x="0" y="581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6" name="Group 16"/>
          <p:cNvGrpSpPr/>
          <p:nvPr/>
        </p:nvGrpSpPr>
        <p:grpSpPr>
          <a:xfrm>
            <a:off x="9302459" y="5536606"/>
            <a:ext cx="3262420" cy="2061925"/>
            <a:chOff x="0" y="0"/>
            <a:chExt cx="1932300" cy="1221259"/>
          </a:xfrm>
        </p:grpSpPr>
        <p:sp>
          <p:nvSpPr>
            <p:cNvPr id="17" name="Freeform 17"/>
            <p:cNvSpPr/>
            <p:nvPr/>
          </p:nvSpPr>
          <p:spPr>
            <a:xfrm>
              <a:off x="0" y="0"/>
              <a:ext cx="1932300" cy="1221259"/>
            </a:xfrm>
            <a:custGeom>
              <a:avLst/>
              <a:gdLst/>
              <a:ahLst/>
              <a:cxnLst/>
              <a:rect l="l" t="t" r="r" b="b"/>
              <a:pathLst>
                <a:path w="1932300" h="1221259">
                  <a:moveTo>
                    <a:pt x="1772281" y="0"/>
                  </a:moveTo>
                  <a:lnTo>
                    <a:pt x="160020" y="0"/>
                  </a:lnTo>
                  <a:lnTo>
                    <a:pt x="0" y="160020"/>
                  </a:lnTo>
                  <a:lnTo>
                    <a:pt x="0" y="1061239"/>
                  </a:lnTo>
                  <a:lnTo>
                    <a:pt x="160020" y="1221259"/>
                  </a:lnTo>
                  <a:lnTo>
                    <a:pt x="1772281" y="1221259"/>
                  </a:lnTo>
                  <a:lnTo>
                    <a:pt x="1932300" y="1061239"/>
                  </a:lnTo>
                  <a:lnTo>
                    <a:pt x="1932300" y="160020"/>
                  </a:lnTo>
                  <a:lnTo>
                    <a:pt x="1772281" y="0"/>
                  </a:lnTo>
                  <a:close/>
                </a:path>
              </a:pathLst>
            </a:custGeom>
            <a:blipFill>
              <a:blip r:embed="rId6"/>
              <a:stretch>
                <a:fillRect l="-7872" r="-7872"/>
              </a:stretch>
            </a:blipFill>
          </p:spPr>
          <p:txBody>
            <a:bodyPr/>
            <a:lstStyle/>
            <a:p>
              <a:endParaRPr lang="en-US"/>
            </a:p>
          </p:txBody>
        </p:sp>
      </p:grpSp>
      <p:sp>
        <p:nvSpPr>
          <p:cNvPr id="18" name="TextBox 18"/>
          <p:cNvSpPr txBox="1"/>
          <p:nvPr/>
        </p:nvSpPr>
        <p:spPr>
          <a:xfrm>
            <a:off x="9236686" y="3532568"/>
            <a:ext cx="7997830" cy="655029"/>
          </a:xfrm>
          <a:prstGeom prst="rect">
            <a:avLst/>
          </a:prstGeom>
        </p:spPr>
        <p:txBody>
          <a:bodyPr lIns="0" tIns="0" rIns="0" bIns="0" rtlCol="0" anchor="t">
            <a:spAutoFit/>
          </a:bodyPr>
          <a:lstStyle/>
          <a:p>
            <a:pPr algn="l">
              <a:lnSpc>
                <a:spcPts val="5371"/>
              </a:lnSpc>
              <a:spcBef>
                <a:spcPct val="0"/>
              </a:spcBef>
            </a:pPr>
            <a:r>
              <a:rPr lang="en-US" sz="3836">
                <a:solidFill>
                  <a:srgbClr val="FFFFFF"/>
                </a:solidFill>
                <a:latin typeface="Pattanakarn Expanded"/>
                <a:ea typeface="Pattanakarn Expanded"/>
                <a:cs typeface="Pattanakarn Expanded"/>
                <a:sym typeface="Pattanakarn Expanded"/>
              </a:rPr>
              <a:t>WHAT IS A POWER SURGE?</a:t>
            </a:r>
          </a:p>
        </p:txBody>
      </p:sp>
      <p:sp>
        <p:nvSpPr>
          <p:cNvPr id="19" name="TextBox 19"/>
          <p:cNvSpPr txBox="1"/>
          <p:nvPr/>
        </p:nvSpPr>
        <p:spPr>
          <a:xfrm>
            <a:off x="12734746" y="5508031"/>
            <a:ext cx="3986201" cy="295304"/>
          </a:xfrm>
          <a:prstGeom prst="rect">
            <a:avLst/>
          </a:prstGeom>
        </p:spPr>
        <p:txBody>
          <a:bodyPr lIns="0" tIns="0" rIns="0" bIns="0" rtlCol="0" anchor="t">
            <a:spAutoFit/>
          </a:bodyPr>
          <a:lstStyle/>
          <a:p>
            <a:pPr algn="l">
              <a:lnSpc>
                <a:spcPts val="2464"/>
              </a:lnSpc>
              <a:spcBef>
                <a:spcPct val="0"/>
              </a:spcBef>
            </a:pPr>
            <a:r>
              <a:rPr lang="en-US" sz="1760">
                <a:solidFill>
                  <a:srgbClr val="5CE1E6"/>
                </a:solidFill>
                <a:latin typeface="Pattanakarn Expanded"/>
                <a:ea typeface="Pattanakarn Expanded"/>
                <a:cs typeface="Pattanakarn Expanded"/>
                <a:sym typeface="Pattanakarn Expanded"/>
              </a:rPr>
              <a:t>Definition :</a:t>
            </a:r>
          </a:p>
        </p:txBody>
      </p:sp>
      <p:sp>
        <p:nvSpPr>
          <p:cNvPr id="20" name="TextBox 20"/>
          <p:cNvSpPr txBox="1"/>
          <p:nvPr/>
        </p:nvSpPr>
        <p:spPr>
          <a:xfrm>
            <a:off x="12887146" y="5920319"/>
            <a:ext cx="4158159" cy="1872016"/>
          </a:xfrm>
          <a:prstGeom prst="rect">
            <a:avLst/>
          </a:prstGeom>
        </p:spPr>
        <p:txBody>
          <a:bodyPr lIns="0" tIns="0" rIns="0" bIns="0" rtlCol="0" anchor="t">
            <a:spAutoFit/>
          </a:bodyPr>
          <a:lstStyle/>
          <a:p>
            <a:pPr marL="385090" lvl="1" indent="-192545" algn="l">
              <a:lnSpc>
                <a:spcPts val="2497"/>
              </a:lnSpc>
              <a:buFont typeface="Arial"/>
              <a:buChar char="•"/>
            </a:pPr>
            <a:r>
              <a:rPr lang="en-US" sz="1783">
                <a:solidFill>
                  <a:srgbClr val="FFFFFF"/>
                </a:solidFill>
                <a:latin typeface="Pattanakarn Expanded"/>
                <a:ea typeface="Pattanakarn Expanded"/>
                <a:cs typeface="Pattanakarn Expanded"/>
                <a:sym typeface="Pattanakarn Expanded"/>
              </a:rPr>
              <a:t>A power surge is a brief spike in voltage above the normal range.</a:t>
            </a:r>
          </a:p>
          <a:p>
            <a:pPr marL="385090" lvl="1" indent="-192545" algn="l">
              <a:lnSpc>
                <a:spcPts val="2497"/>
              </a:lnSpc>
              <a:spcBef>
                <a:spcPct val="0"/>
              </a:spcBef>
              <a:buFont typeface="Arial"/>
              <a:buChar char="•"/>
            </a:pPr>
            <a:r>
              <a:rPr lang="en-US" sz="1783">
                <a:solidFill>
                  <a:srgbClr val="FFFFFF"/>
                </a:solidFill>
                <a:latin typeface="Pattanakarn Expanded"/>
                <a:ea typeface="Pattanakarn Expanded"/>
                <a:cs typeface="Pattanakarn Expanded"/>
                <a:sym typeface="Pattanakarn Expanded"/>
              </a:rPr>
              <a:t>Surges can rise to thousands of volts and last milliseconds.</a:t>
            </a:r>
          </a:p>
          <a:p>
            <a:pPr algn="l">
              <a:lnSpc>
                <a:spcPts val="2497"/>
              </a:lnSpc>
              <a:spcBef>
                <a:spcPct val="0"/>
              </a:spcBef>
            </a:pPr>
            <a:endParaRPr lang="en-US" sz="1783">
              <a:solidFill>
                <a:srgbClr val="FFFFFF"/>
              </a:solidFill>
              <a:latin typeface="Pattanakarn Expanded"/>
              <a:ea typeface="Pattanakarn Expanded"/>
              <a:cs typeface="Pattanakarn Expanded"/>
              <a:sym typeface="Pattanakarn Expanded"/>
            </a:endParaRPr>
          </a:p>
        </p:txBody>
      </p:sp>
      <p:grpSp>
        <p:nvGrpSpPr>
          <p:cNvPr id="21" name="Group 21"/>
          <p:cNvGrpSpPr/>
          <p:nvPr/>
        </p:nvGrpSpPr>
        <p:grpSpPr>
          <a:xfrm>
            <a:off x="786458" y="2520187"/>
            <a:ext cx="7085309" cy="5360426"/>
            <a:chOff x="0" y="0"/>
            <a:chExt cx="2501601" cy="1892599"/>
          </a:xfrm>
        </p:grpSpPr>
        <p:sp>
          <p:nvSpPr>
            <p:cNvPr id="22" name="Freeform 22"/>
            <p:cNvSpPr/>
            <p:nvPr/>
          </p:nvSpPr>
          <p:spPr>
            <a:xfrm>
              <a:off x="0" y="0"/>
              <a:ext cx="2501601" cy="1892599"/>
            </a:xfrm>
            <a:custGeom>
              <a:avLst/>
              <a:gdLst/>
              <a:ahLst/>
              <a:cxnLst/>
              <a:rect l="l" t="t" r="r" b="b"/>
              <a:pathLst>
                <a:path w="2501601" h="1892599">
                  <a:moveTo>
                    <a:pt x="2341581" y="0"/>
                  </a:moveTo>
                  <a:lnTo>
                    <a:pt x="160020" y="0"/>
                  </a:lnTo>
                  <a:lnTo>
                    <a:pt x="0" y="160020"/>
                  </a:lnTo>
                  <a:lnTo>
                    <a:pt x="0" y="1732579"/>
                  </a:lnTo>
                  <a:lnTo>
                    <a:pt x="160020" y="1892599"/>
                  </a:lnTo>
                  <a:lnTo>
                    <a:pt x="2341581" y="1892599"/>
                  </a:lnTo>
                  <a:lnTo>
                    <a:pt x="2501601" y="1732579"/>
                  </a:lnTo>
                  <a:lnTo>
                    <a:pt x="2501601" y="160020"/>
                  </a:lnTo>
                  <a:lnTo>
                    <a:pt x="2341581" y="0"/>
                  </a:lnTo>
                  <a:close/>
                </a:path>
              </a:pathLst>
            </a:custGeom>
            <a:blipFill>
              <a:blip r:embed="rId7"/>
              <a:stretch>
                <a:fillRect l="-6777" r="-6777"/>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38258"/>
            <a:ext cx="7466183" cy="2991718"/>
            <a:chOff x="0" y="0"/>
            <a:chExt cx="4970109" cy="1991535"/>
          </a:xfrm>
        </p:grpSpPr>
        <p:sp>
          <p:nvSpPr>
            <p:cNvPr id="3" name="Freeform 3"/>
            <p:cNvSpPr/>
            <p:nvPr/>
          </p:nvSpPr>
          <p:spPr>
            <a:xfrm>
              <a:off x="0" y="0"/>
              <a:ext cx="4970109" cy="1991535"/>
            </a:xfrm>
            <a:custGeom>
              <a:avLst/>
              <a:gdLst/>
              <a:ahLst/>
              <a:cxnLst/>
              <a:rect l="l" t="t" r="r" b="b"/>
              <a:pathLst>
                <a:path w="4970109" h="1991535">
                  <a:moveTo>
                    <a:pt x="4810089" y="0"/>
                  </a:moveTo>
                  <a:lnTo>
                    <a:pt x="160020" y="0"/>
                  </a:lnTo>
                  <a:lnTo>
                    <a:pt x="0" y="160020"/>
                  </a:lnTo>
                  <a:lnTo>
                    <a:pt x="0" y="1831515"/>
                  </a:lnTo>
                  <a:lnTo>
                    <a:pt x="160020" y="1991535"/>
                  </a:lnTo>
                  <a:lnTo>
                    <a:pt x="4810089" y="1991535"/>
                  </a:lnTo>
                  <a:lnTo>
                    <a:pt x="4970109" y="1831515"/>
                  </a:lnTo>
                  <a:lnTo>
                    <a:pt x="4970109" y="160020"/>
                  </a:lnTo>
                  <a:lnTo>
                    <a:pt x="4810089"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4843109" cy="190263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882331"/>
            <a:ext cx="7466183" cy="3013754"/>
            <a:chOff x="0" y="0"/>
            <a:chExt cx="4970109" cy="2006204"/>
          </a:xfrm>
        </p:grpSpPr>
        <p:sp>
          <p:nvSpPr>
            <p:cNvPr id="6" name="Freeform 6"/>
            <p:cNvSpPr/>
            <p:nvPr/>
          </p:nvSpPr>
          <p:spPr>
            <a:xfrm>
              <a:off x="0" y="0"/>
              <a:ext cx="4970109" cy="2006204"/>
            </a:xfrm>
            <a:custGeom>
              <a:avLst/>
              <a:gdLst/>
              <a:ahLst/>
              <a:cxnLst/>
              <a:rect l="l" t="t" r="r" b="b"/>
              <a:pathLst>
                <a:path w="4970109" h="2006204">
                  <a:moveTo>
                    <a:pt x="4810089" y="0"/>
                  </a:moveTo>
                  <a:lnTo>
                    <a:pt x="160020" y="0"/>
                  </a:lnTo>
                  <a:lnTo>
                    <a:pt x="0" y="160020"/>
                  </a:lnTo>
                  <a:lnTo>
                    <a:pt x="0" y="1846184"/>
                  </a:lnTo>
                  <a:lnTo>
                    <a:pt x="160020" y="2006204"/>
                  </a:lnTo>
                  <a:lnTo>
                    <a:pt x="4810089" y="2006204"/>
                  </a:lnTo>
                  <a:lnTo>
                    <a:pt x="4970109" y="1846184"/>
                  </a:lnTo>
                  <a:lnTo>
                    <a:pt x="4970109" y="160020"/>
                  </a:lnTo>
                  <a:lnTo>
                    <a:pt x="4810089"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4843109" cy="191730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324878"/>
            <a:ext cx="7466183" cy="2978609"/>
            <a:chOff x="0" y="0"/>
            <a:chExt cx="5751674" cy="2294612"/>
          </a:xfrm>
        </p:grpSpPr>
        <p:sp>
          <p:nvSpPr>
            <p:cNvPr id="9" name="Freeform 9"/>
            <p:cNvSpPr/>
            <p:nvPr/>
          </p:nvSpPr>
          <p:spPr>
            <a:xfrm>
              <a:off x="0" y="0"/>
              <a:ext cx="5751675" cy="2294612"/>
            </a:xfrm>
            <a:custGeom>
              <a:avLst/>
              <a:gdLst/>
              <a:ahLst/>
              <a:cxnLst/>
              <a:rect l="l" t="t" r="r" b="b"/>
              <a:pathLst>
                <a:path w="5751675" h="2294612">
                  <a:moveTo>
                    <a:pt x="5591654" y="0"/>
                  </a:moveTo>
                  <a:lnTo>
                    <a:pt x="160020" y="0"/>
                  </a:lnTo>
                  <a:lnTo>
                    <a:pt x="0" y="160020"/>
                  </a:lnTo>
                  <a:lnTo>
                    <a:pt x="0" y="2134592"/>
                  </a:lnTo>
                  <a:lnTo>
                    <a:pt x="160020" y="2294612"/>
                  </a:lnTo>
                  <a:lnTo>
                    <a:pt x="5591654" y="2294612"/>
                  </a:lnTo>
                  <a:lnTo>
                    <a:pt x="5751675" y="2134592"/>
                  </a:lnTo>
                  <a:lnTo>
                    <a:pt x="5751675" y="160020"/>
                  </a:lnTo>
                  <a:lnTo>
                    <a:pt x="5591654" y="0"/>
                  </a:lnTo>
                  <a:close/>
                </a:path>
              </a:pathLst>
            </a:custGeom>
            <a:solidFill>
              <a:srgbClr val="161616"/>
            </a:solidFill>
            <a:ln w="9525" cap="sq">
              <a:solidFill>
                <a:srgbClr val="5CE1E6"/>
              </a:solidFill>
              <a:prstDash val="solid"/>
              <a:miter/>
            </a:ln>
          </p:spPr>
          <p:txBody>
            <a:bodyPr/>
            <a:lstStyle/>
            <a:p>
              <a:endParaRPr lang="en-US"/>
            </a:p>
          </p:txBody>
        </p:sp>
        <p:sp>
          <p:nvSpPr>
            <p:cNvPr id="10" name="TextBox 10"/>
            <p:cNvSpPr txBox="1"/>
            <p:nvPr/>
          </p:nvSpPr>
          <p:spPr>
            <a:xfrm>
              <a:off x="63500" y="25400"/>
              <a:ext cx="5624674" cy="2205712"/>
            </a:xfrm>
            <a:prstGeom prst="rect">
              <a:avLst/>
            </a:prstGeom>
          </p:spPr>
          <p:txBody>
            <a:bodyPr lIns="50800" tIns="50800" rIns="50800" bIns="50800" rtlCol="0" anchor="ctr"/>
            <a:lstStyle/>
            <a:p>
              <a:pPr algn="ctr">
                <a:lnSpc>
                  <a:spcPts val="2659"/>
                </a:lnSpc>
                <a:spcBef>
                  <a:spcPct val="0"/>
                </a:spcBef>
              </a:pPr>
              <a:endParaRPr/>
            </a:p>
          </p:txBody>
        </p:sp>
      </p:grpSp>
      <p:sp>
        <p:nvSpPr>
          <p:cNvPr id="11" name="AutoShape 11"/>
          <p:cNvSpPr/>
          <p:nvPr/>
        </p:nvSpPr>
        <p:spPr>
          <a:xfrm flipV="1">
            <a:off x="1821351" y="2051967"/>
            <a:ext cx="5880881" cy="4763"/>
          </a:xfrm>
          <a:prstGeom prst="line">
            <a:avLst/>
          </a:prstGeom>
          <a:ln w="9525" cap="flat">
            <a:solidFill>
              <a:srgbClr val="5CE1E6"/>
            </a:solidFill>
            <a:prstDash val="solid"/>
            <a:headEnd type="none" w="sm" len="sm"/>
            <a:tailEnd type="none" w="sm" len="sm"/>
          </a:ln>
        </p:spPr>
        <p:txBody>
          <a:bodyPr/>
          <a:lstStyle/>
          <a:p>
            <a:endParaRPr lang="en-US"/>
          </a:p>
        </p:txBody>
      </p:sp>
      <p:sp>
        <p:nvSpPr>
          <p:cNvPr id="12" name="TextBox 12"/>
          <p:cNvSpPr txBox="1"/>
          <p:nvPr/>
        </p:nvSpPr>
        <p:spPr>
          <a:xfrm>
            <a:off x="1702052" y="1221859"/>
            <a:ext cx="5880881"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attanakarn Expanded"/>
                <a:ea typeface="Pattanakarn Expanded"/>
                <a:cs typeface="Pattanakarn Expanded"/>
                <a:sym typeface="Pattanakarn Expanded"/>
              </a:rPr>
              <a:t>Introduction to Surge Suppressors</a:t>
            </a:r>
          </a:p>
        </p:txBody>
      </p:sp>
      <p:grpSp>
        <p:nvGrpSpPr>
          <p:cNvPr id="13" name="Group 13"/>
          <p:cNvGrpSpPr/>
          <p:nvPr/>
        </p:nvGrpSpPr>
        <p:grpSpPr>
          <a:xfrm rot="10728656">
            <a:off x="3972442" y="2493843"/>
            <a:ext cx="1578698" cy="124472"/>
            <a:chOff x="0" y="0"/>
            <a:chExt cx="7731668" cy="609600"/>
          </a:xfrm>
        </p:grpSpPr>
        <p:sp>
          <p:nvSpPr>
            <p:cNvPr id="14" name="Freeform 14"/>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5" name="TextBox 15"/>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5321061" y="9022661"/>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2666334" y="3552836"/>
            <a:ext cx="4190915" cy="274017"/>
          </a:xfrm>
          <a:prstGeom prst="rect">
            <a:avLst/>
          </a:prstGeom>
        </p:spPr>
        <p:txBody>
          <a:bodyPr lIns="0" tIns="0" rIns="0" bIns="0" rtlCol="0" anchor="t">
            <a:spAutoFit/>
          </a:bodyPr>
          <a:lstStyle/>
          <a:p>
            <a:pPr algn="l">
              <a:lnSpc>
                <a:spcPts val="2268"/>
              </a:lnSpc>
              <a:spcBef>
                <a:spcPct val="0"/>
              </a:spcBef>
            </a:pPr>
            <a:r>
              <a:rPr lang="en-US" sz="1620">
                <a:solidFill>
                  <a:srgbClr val="5CE1E6"/>
                </a:solidFill>
                <a:latin typeface="Pattanakarn Expanded"/>
                <a:ea typeface="Pattanakarn Expanded"/>
                <a:cs typeface="Pattanakarn Expanded"/>
                <a:sym typeface="Pattanakarn Expanded"/>
              </a:rPr>
              <a:t>Definition :</a:t>
            </a:r>
          </a:p>
        </p:txBody>
      </p:sp>
      <p:sp>
        <p:nvSpPr>
          <p:cNvPr id="18" name="TextBox 18"/>
          <p:cNvSpPr txBox="1"/>
          <p:nvPr/>
        </p:nvSpPr>
        <p:spPr>
          <a:xfrm>
            <a:off x="3470689" y="4026877"/>
            <a:ext cx="4190915" cy="1133798"/>
          </a:xfrm>
          <a:prstGeom prst="rect">
            <a:avLst/>
          </a:prstGeom>
        </p:spPr>
        <p:txBody>
          <a:bodyPr lIns="0" tIns="0" rIns="0" bIns="0" rtlCol="0" anchor="t">
            <a:spAutoFit/>
          </a:bodyPr>
          <a:lstStyle/>
          <a:p>
            <a:pPr algn="l">
              <a:lnSpc>
                <a:spcPts val="2268"/>
              </a:lnSpc>
              <a:spcBef>
                <a:spcPct val="0"/>
              </a:spcBef>
            </a:pPr>
            <a:r>
              <a:rPr lang="en-US" sz="1620">
                <a:solidFill>
                  <a:srgbClr val="FFFFFF"/>
                </a:solidFill>
                <a:latin typeface="Pattanakarn Expanded"/>
                <a:ea typeface="Pattanakarn Expanded"/>
                <a:cs typeface="Pattanakarn Expanded"/>
                <a:sym typeface="Pattanakarn Expanded"/>
              </a:rPr>
              <a:t>A surge suppressor is a device that protects electrical equipment by diverting or blocking excess voltage caused by surges.</a:t>
            </a:r>
          </a:p>
        </p:txBody>
      </p:sp>
      <p:grpSp>
        <p:nvGrpSpPr>
          <p:cNvPr id="19" name="Group 19"/>
          <p:cNvGrpSpPr/>
          <p:nvPr/>
        </p:nvGrpSpPr>
        <p:grpSpPr>
          <a:xfrm>
            <a:off x="1028700" y="6673111"/>
            <a:ext cx="3613797" cy="2585189"/>
            <a:chOff x="0" y="0"/>
            <a:chExt cx="2783937" cy="1991535"/>
          </a:xfrm>
        </p:grpSpPr>
        <p:sp>
          <p:nvSpPr>
            <p:cNvPr id="20" name="Freeform 20"/>
            <p:cNvSpPr/>
            <p:nvPr/>
          </p:nvSpPr>
          <p:spPr>
            <a:xfrm>
              <a:off x="0" y="0"/>
              <a:ext cx="2783937" cy="1991535"/>
            </a:xfrm>
            <a:custGeom>
              <a:avLst/>
              <a:gdLst/>
              <a:ahLst/>
              <a:cxnLst/>
              <a:rect l="l" t="t" r="r" b="b"/>
              <a:pathLst>
                <a:path w="2783937" h="1991535">
                  <a:moveTo>
                    <a:pt x="2623917" y="0"/>
                  </a:moveTo>
                  <a:lnTo>
                    <a:pt x="160020" y="0"/>
                  </a:lnTo>
                  <a:lnTo>
                    <a:pt x="0" y="160020"/>
                  </a:lnTo>
                  <a:lnTo>
                    <a:pt x="0" y="1831515"/>
                  </a:lnTo>
                  <a:lnTo>
                    <a:pt x="160020" y="1991535"/>
                  </a:lnTo>
                  <a:lnTo>
                    <a:pt x="2623917" y="1991535"/>
                  </a:lnTo>
                  <a:lnTo>
                    <a:pt x="2783937" y="1831515"/>
                  </a:lnTo>
                  <a:lnTo>
                    <a:pt x="2783937" y="160020"/>
                  </a:lnTo>
                  <a:lnTo>
                    <a:pt x="2623917" y="0"/>
                  </a:lnTo>
                  <a:close/>
                </a:path>
              </a:pathLst>
            </a:custGeom>
            <a:solidFill>
              <a:srgbClr val="5CE1E6"/>
            </a:solidFill>
            <a:ln w="9525" cap="sq">
              <a:solidFill>
                <a:srgbClr val="5CE1E6"/>
              </a:solidFill>
              <a:prstDash val="solid"/>
              <a:miter/>
            </a:ln>
          </p:spPr>
          <p:txBody>
            <a:bodyPr/>
            <a:lstStyle/>
            <a:p>
              <a:endParaRPr lang="en-US"/>
            </a:p>
          </p:txBody>
        </p:sp>
        <p:sp>
          <p:nvSpPr>
            <p:cNvPr id="21" name="TextBox 21"/>
            <p:cNvSpPr txBox="1"/>
            <p:nvPr/>
          </p:nvSpPr>
          <p:spPr>
            <a:xfrm>
              <a:off x="63500" y="25400"/>
              <a:ext cx="2656937" cy="1902635"/>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028700" y="6365550"/>
            <a:ext cx="3613797" cy="2604230"/>
            <a:chOff x="0" y="0"/>
            <a:chExt cx="2783937" cy="2006204"/>
          </a:xfrm>
        </p:grpSpPr>
        <p:sp>
          <p:nvSpPr>
            <p:cNvPr id="23" name="Freeform 23"/>
            <p:cNvSpPr/>
            <p:nvPr/>
          </p:nvSpPr>
          <p:spPr>
            <a:xfrm>
              <a:off x="0" y="0"/>
              <a:ext cx="2783937" cy="2006204"/>
            </a:xfrm>
            <a:custGeom>
              <a:avLst/>
              <a:gdLst/>
              <a:ahLst/>
              <a:cxnLst/>
              <a:rect l="l" t="t" r="r" b="b"/>
              <a:pathLst>
                <a:path w="2783937" h="2006204">
                  <a:moveTo>
                    <a:pt x="2623917" y="0"/>
                  </a:moveTo>
                  <a:lnTo>
                    <a:pt x="160020" y="0"/>
                  </a:lnTo>
                  <a:lnTo>
                    <a:pt x="0" y="160020"/>
                  </a:lnTo>
                  <a:lnTo>
                    <a:pt x="0" y="1846184"/>
                  </a:lnTo>
                  <a:lnTo>
                    <a:pt x="160020" y="2006204"/>
                  </a:lnTo>
                  <a:lnTo>
                    <a:pt x="2623917" y="2006204"/>
                  </a:lnTo>
                  <a:lnTo>
                    <a:pt x="2783937" y="1846184"/>
                  </a:lnTo>
                  <a:lnTo>
                    <a:pt x="2783937" y="160020"/>
                  </a:lnTo>
                  <a:lnTo>
                    <a:pt x="2623917" y="0"/>
                  </a:lnTo>
                  <a:close/>
                </a:path>
              </a:pathLst>
            </a:custGeom>
            <a:solidFill>
              <a:srgbClr val="161616"/>
            </a:solidFill>
            <a:ln w="9525" cap="sq">
              <a:solidFill>
                <a:srgbClr val="5CE1E6"/>
              </a:solidFill>
              <a:prstDash val="solid"/>
              <a:miter/>
            </a:ln>
          </p:spPr>
          <p:txBody>
            <a:bodyPr/>
            <a:lstStyle/>
            <a:p>
              <a:endParaRPr lang="en-US"/>
            </a:p>
          </p:txBody>
        </p:sp>
        <p:sp>
          <p:nvSpPr>
            <p:cNvPr id="24" name="TextBox 24"/>
            <p:cNvSpPr txBox="1"/>
            <p:nvPr/>
          </p:nvSpPr>
          <p:spPr>
            <a:xfrm>
              <a:off x="63500" y="25400"/>
              <a:ext cx="2656937" cy="191730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1821351" y="7381816"/>
            <a:ext cx="2028495" cy="73596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Pattanakarn Expanded"/>
                <a:ea typeface="Pattanakarn Expanded"/>
                <a:cs typeface="Pattanakarn Expanded"/>
                <a:sym typeface="Pattanakarn Expanded"/>
              </a:rPr>
              <a:t>Installed between the power source and the device.</a:t>
            </a:r>
          </a:p>
        </p:txBody>
      </p:sp>
      <p:grpSp>
        <p:nvGrpSpPr>
          <p:cNvPr id="26" name="Group 26"/>
          <p:cNvGrpSpPr/>
          <p:nvPr/>
        </p:nvGrpSpPr>
        <p:grpSpPr>
          <a:xfrm>
            <a:off x="4881086" y="6673111"/>
            <a:ext cx="3613797" cy="2585189"/>
            <a:chOff x="0" y="0"/>
            <a:chExt cx="2783937" cy="1991535"/>
          </a:xfrm>
        </p:grpSpPr>
        <p:sp>
          <p:nvSpPr>
            <p:cNvPr id="27" name="Freeform 27"/>
            <p:cNvSpPr/>
            <p:nvPr/>
          </p:nvSpPr>
          <p:spPr>
            <a:xfrm>
              <a:off x="0" y="0"/>
              <a:ext cx="2783937" cy="1991535"/>
            </a:xfrm>
            <a:custGeom>
              <a:avLst/>
              <a:gdLst/>
              <a:ahLst/>
              <a:cxnLst/>
              <a:rect l="l" t="t" r="r" b="b"/>
              <a:pathLst>
                <a:path w="2783937" h="1991535">
                  <a:moveTo>
                    <a:pt x="2623917" y="0"/>
                  </a:moveTo>
                  <a:lnTo>
                    <a:pt x="160020" y="0"/>
                  </a:lnTo>
                  <a:lnTo>
                    <a:pt x="0" y="160020"/>
                  </a:lnTo>
                  <a:lnTo>
                    <a:pt x="0" y="1831515"/>
                  </a:lnTo>
                  <a:lnTo>
                    <a:pt x="160020" y="1991535"/>
                  </a:lnTo>
                  <a:lnTo>
                    <a:pt x="2623917" y="1991535"/>
                  </a:lnTo>
                  <a:lnTo>
                    <a:pt x="2783937" y="1831515"/>
                  </a:lnTo>
                  <a:lnTo>
                    <a:pt x="2783937" y="160020"/>
                  </a:lnTo>
                  <a:lnTo>
                    <a:pt x="2623917" y="0"/>
                  </a:lnTo>
                  <a:close/>
                </a:path>
              </a:pathLst>
            </a:custGeom>
            <a:solidFill>
              <a:srgbClr val="5CE1E6"/>
            </a:solidFill>
            <a:ln w="9525" cap="sq">
              <a:solidFill>
                <a:srgbClr val="5CE1E6"/>
              </a:solidFill>
              <a:prstDash val="solid"/>
              <a:miter/>
            </a:ln>
          </p:spPr>
          <p:txBody>
            <a:bodyPr/>
            <a:lstStyle/>
            <a:p>
              <a:endParaRPr lang="en-US"/>
            </a:p>
          </p:txBody>
        </p:sp>
        <p:sp>
          <p:nvSpPr>
            <p:cNvPr id="28" name="TextBox 28"/>
            <p:cNvSpPr txBox="1"/>
            <p:nvPr/>
          </p:nvSpPr>
          <p:spPr>
            <a:xfrm>
              <a:off x="63500" y="25400"/>
              <a:ext cx="2656937" cy="1902635"/>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4881086" y="6365550"/>
            <a:ext cx="3613797" cy="2604230"/>
            <a:chOff x="0" y="0"/>
            <a:chExt cx="2783937" cy="2006204"/>
          </a:xfrm>
        </p:grpSpPr>
        <p:sp>
          <p:nvSpPr>
            <p:cNvPr id="30" name="Freeform 30"/>
            <p:cNvSpPr/>
            <p:nvPr/>
          </p:nvSpPr>
          <p:spPr>
            <a:xfrm>
              <a:off x="0" y="0"/>
              <a:ext cx="2783937" cy="2006204"/>
            </a:xfrm>
            <a:custGeom>
              <a:avLst/>
              <a:gdLst/>
              <a:ahLst/>
              <a:cxnLst/>
              <a:rect l="l" t="t" r="r" b="b"/>
              <a:pathLst>
                <a:path w="2783937" h="2006204">
                  <a:moveTo>
                    <a:pt x="2623917" y="0"/>
                  </a:moveTo>
                  <a:lnTo>
                    <a:pt x="160020" y="0"/>
                  </a:lnTo>
                  <a:lnTo>
                    <a:pt x="0" y="160020"/>
                  </a:lnTo>
                  <a:lnTo>
                    <a:pt x="0" y="1846184"/>
                  </a:lnTo>
                  <a:lnTo>
                    <a:pt x="160020" y="2006204"/>
                  </a:lnTo>
                  <a:lnTo>
                    <a:pt x="2623917" y="2006204"/>
                  </a:lnTo>
                  <a:lnTo>
                    <a:pt x="2783937" y="1846184"/>
                  </a:lnTo>
                  <a:lnTo>
                    <a:pt x="2783937" y="160020"/>
                  </a:lnTo>
                  <a:lnTo>
                    <a:pt x="2623917" y="0"/>
                  </a:lnTo>
                  <a:close/>
                </a:path>
              </a:pathLst>
            </a:custGeom>
            <a:solidFill>
              <a:srgbClr val="161616"/>
            </a:solidFill>
            <a:ln w="9525" cap="sq">
              <a:solidFill>
                <a:srgbClr val="5CE1E6"/>
              </a:solidFill>
              <a:prstDash val="solid"/>
              <a:miter/>
            </a:ln>
          </p:spPr>
          <p:txBody>
            <a:bodyPr/>
            <a:lstStyle/>
            <a:p>
              <a:endParaRPr lang="en-US"/>
            </a:p>
          </p:txBody>
        </p:sp>
        <p:sp>
          <p:nvSpPr>
            <p:cNvPr id="31" name="TextBox 31"/>
            <p:cNvSpPr txBox="1"/>
            <p:nvPr/>
          </p:nvSpPr>
          <p:spPr>
            <a:xfrm>
              <a:off x="63500" y="25400"/>
              <a:ext cx="2656937" cy="1917304"/>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5552262" y="7381816"/>
            <a:ext cx="2028495" cy="73596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Pattanakarn Expanded"/>
                <a:ea typeface="Pattanakarn Expanded"/>
                <a:cs typeface="Pattanakarn Expanded"/>
                <a:sym typeface="Pattanakarn Expanded"/>
              </a:rPr>
              <a:t>Allows only safe voltage to pass through.</a:t>
            </a:r>
          </a:p>
        </p:txBody>
      </p:sp>
      <p:sp>
        <p:nvSpPr>
          <p:cNvPr id="33" name="AutoShape 33"/>
          <p:cNvSpPr/>
          <p:nvPr/>
        </p:nvSpPr>
        <p:spPr>
          <a:xfrm flipV="1">
            <a:off x="1702052" y="1026319"/>
            <a:ext cx="5880881" cy="4763"/>
          </a:xfrm>
          <a:prstGeom prst="line">
            <a:avLst/>
          </a:prstGeom>
          <a:ln w="9525" cap="flat">
            <a:solidFill>
              <a:srgbClr val="5CE1E6"/>
            </a:solidFill>
            <a:prstDash val="solid"/>
            <a:headEnd type="none" w="sm" len="sm"/>
            <a:tailEnd type="none" w="sm" len="sm"/>
          </a:ln>
        </p:spPr>
        <p:txBody>
          <a:bodyPr/>
          <a:lstStyle/>
          <a:p>
            <a:endParaRPr lang="en-US"/>
          </a:p>
        </p:txBody>
      </p:sp>
      <p:grpSp>
        <p:nvGrpSpPr>
          <p:cNvPr id="34" name="Group 34"/>
          <p:cNvGrpSpPr/>
          <p:nvPr/>
        </p:nvGrpSpPr>
        <p:grpSpPr>
          <a:xfrm>
            <a:off x="10502675" y="3168081"/>
            <a:ext cx="6756625" cy="5121496"/>
            <a:chOff x="0" y="0"/>
            <a:chExt cx="4001886" cy="3033414"/>
          </a:xfrm>
        </p:grpSpPr>
        <p:sp>
          <p:nvSpPr>
            <p:cNvPr id="35" name="Freeform 35"/>
            <p:cNvSpPr/>
            <p:nvPr/>
          </p:nvSpPr>
          <p:spPr>
            <a:xfrm>
              <a:off x="0" y="0"/>
              <a:ext cx="4001886" cy="3033414"/>
            </a:xfrm>
            <a:custGeom>
              <a:avLst/>
              <a:gdLst/>
              <a:ahLst/>
              <a:cxnLst/>
              <a:rect l="l" t="t" r="r" b="b"/>
              <a:pathLst>
                <a:path w="4001886" h="3033414">
                  <a:moveTo>
                    <a:pt x="3841865" y="0"/>
                  </a:moveTo>
                  <a:lnTo>
                    <a:pt x="160020" y="0"/>
                  </a:lnTo>
                  <a:lnTo>
                    <a:pt x="0" y="160020"/>
                  </a:lnTo>
                  <a:lnTo>
                    <a:pt x="0" y="2873394"/>
                  </a:lnTo>
                  <a:lnTo>
                    <a:pt x="160020" y="3033414"/>
                  </a:lnTo>
                  <a:lnTo>
                    <a:pt x="3841865" y="3033414"/>
                  </a:lnTo>
                  <a:lnTo>
                    <a:pt x="4001886" y="2873394"/>
                  </a:lnTo>
                  <a:lnTo>
                    <a:pt x="4001886" y="160020"/>
                  </a:lnTo>
                  <a:lnTo>
                    <a:pt x="3841865" y="0"/>
                  </a:lnTo>
                  <a:close/>
                </a:path>
              </a:pathLst>
            </a:custGeom>
            <a:blipFill>
              <a:blip r:embed="rId4"/>
              <a:stretch>
                <a:fillRect l="-6885" r="-6885"/>
              </a:stretch>
            </a:blipFill>
          </p:spPr>
          <p:txBody>
            <a:bodyPr/>
            <a:lstStyle/>
            <a:p>
              <a:endParaRPr lang="en-US"/>
            </a:p>
          </p:txBody>
        </p:sp>
      </p:grpSp>
      <p:sp>
        <p:nvSpPr>
          <p:cNvPr id="36" name="Freeform 36"/>
          <p:cNvSpPr/>
          <p:nvPr/>
        </p:nvSpPr>
        <p:spPr>
          <a:xfrm>
            <a:off x="10502675" y="8667443"/>
            <a:ext cx="590077" cy="590077"/>
          </a:xfrm>
          <a:custGeom>
            <a:avLst/>
            <a:gdLst/>
            <a:ahLst/>
            <a:cxnLst/>
            <a:rect l="l" t="t" r="r" b="b"/>
            <a:pathLst>
              <a:path w="590077" h="590077">
                <a:moveTo>
                  <a:pt x="0" y="0"/>
                </a:moveTo>
                <a:lnTo>
                  <a:pt x="590076" y="0"/>
                </a:lnTo>
                <a:lnTo>
                  <a:pt x="590076" y="590077"/>
                </a:lnTo>
                <a:lnTo>
                  <a:pt x="0" y="5900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7" name="Group 37"/>
          <p:cNvGrpSpPr/>
          <p:nvPr/>
        </p:nvGrpSpPr>
        <p:grpSpPr>
          <a:xfrm>
            <a:off x="10199858" y="2786149"/>
            <a:ext cx="7332443" cy="5604669"/>
            <a:chOff x="0" y="0"/>
            <a:chExt cx="4342937" cy="3319592"/>
          </a:xfrm>
        </p:grpSpPr>
        <p:sp>
          <p:nvSpPr>
            <p:cNvPr id="38" name="Freeform 38"/>
            <p:cNvSpPr/>
            <p:nvPr/>
          </p:nvSpPr>
          <p:spPr>
            <a:xfrm>
              <a:off x="0" y="0"/>
              <a:ext cx="4342937" cy="3319592"/>
            </a:xfrm>
            <a:custGeom>
              <a:avLst/>
              <a:gdLst/>
              <a:ahLst/>
              <a:cxnLst/>
              <a:rect l="l" t="t" r="r" b="b"/>
              <a:pathLst>
                <a:path w="4342937" h="3319592">
                  <a:moveTo>
                    <a:pt x="4182917" y="0"/>
                  </a:moveTo>
                  <a:lnTo>
                    <a:pt x="160020" y="0"/>
                  </a:lnTo>
                  <a:lnTo>
                    <a:pt x="0" y="160020"/>
                  </a:lnTo>
                  <a:lnTo>
                    <a:pt x="0" y="3159572"/>
                  </a:lnTo>
                  <a:lnTo>
                    <a:pt x="160020" y="3319592"/>
                  </a:lnTo>
                  <a:lnTo>
                    <a:pt x="4182917" y="3319592"/>
                  </a:lnTo>
                  <a:lnTo>
                    <a:pt x="4342937" y="3159572"/>
                  </a:lnTo>
                  <a:lnTo>
                    <a:pt x="4342937" y="160020"/>
                  </a:lnTo>
                  <a:lnTo>
                    <a:pt x="4182917" y="0"/>
                  </a:lnTo>
                  <a:close/>
                </a:path>
              </a:pathLst>
            </a:custGeom>
            <a:blipFill>
              <a:blip r:embed="rId7"/>
              <a:stretch>
                <a:fillRect l="-7471" r="-7471"/>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7623791" y="3912371"/>
            <a:ext cx="9635509" cy="2480893"/>
            <a:chOff x="0" y="0"/>
            <a:chExt cx="11002525" cy="2832864"/>
          </a:xfrm>
        </p:grpSpPr>
        <p:sp>
          <p:nvSpPr>
            <p:cNvPr id="3" name="Freeform 3"/>
            <p:cNvSpPr/>
            <p:nvPr/>
          </p:nvSpPr>
          <p:spPr>
            <a:xfrm>
              <a:off x="0" y="0"/>
              <a:ext cx="11002525" cy="2832864"/>
            </a:xfrm>
            <a:custGeom>
              <a:avLst/>
              <a:gdLst/>
              <a:ahLst/>
              <a:cxnLst/>
              <a:rect l="l" t="t" r="r" b="b"/>
              <a:pathLst>
                <a:path w="11002525" h="2832864">
                  <a:moveTo>
                    <a:pt x="10842506" y="0"/>
                  </a:moveTo>
                  <a:lnTo>
                    <a:pt x="160020" y="0"/>
                  </a:lnTo>
                  <a:lnTo>
                    <a:pt x="0" y="160020"/>
                  </a:lnTo>
                  <a:lnTo>
                    <a:pt x="0" y="2672844"/>
                  </a:lnTo>
                  <a:lnTo>
                    <a:pt x="160020" y="2832864"/>
                  </a:lnTo>
                  <a:lnTo>
                    <a:pt x="10842506" y="2832864"/>
                  </a:lnTo>
                  <a:lnTo>
                    <a:pt x="11002525" y="2672844"/>
                  </a:lnTo>
                  <a:lnTo>
                    <a:pt x="11002525" y="160020"/>
                  </a:lnTo>
                  <a:lnTo>
                    <a:pt x="10842506"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10875525" cy="274396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623791" y="2617829"/>
            <a:ext cx="9635509" cy="3498555"/>
            <a:chOff x="0" y="0"/>
            <a:chExt cx="11002525" cy="3994905"/>
          </a:xfrm>
        </p:grpSpPr>
        <p:sp>
          <p:nvSpPr>
            <p:cNvPr id="6" name="Freeform 6"/>
            <p:cNvSpPr/>
            <p:nvPr/>
          </p:nvSpPr>
          <p:spPr>
            <a:xfrm>
              <a:off x="0" y="0"/>
              <a:ext cx="11002525" cy="3994905"/>
            </a:xfrm>
            <a:custGeom>
              <a:avLst/>
              <a:gdLst/>
              <a:ahLst/>
              <a:cxnLst/>
              <a:rect l="l" t="t" r="r" b="b"/>
              <a:pathLst>
                <a:path w="11002525" h="3994905">
                  <a:moveTo>
                    <a:pt x="10842506" y="0"/>
                  </a:moveTo>
                  <a:lnTo>
                    <a:pt x="160020" y="0"/>
                  </a:lnTo>
                  <a:lnTo>
                    <a:pt x="0" y="160020"/>
                  </a:lnTo>
                  <a:lnTo>
                    <a:pt x="0" y="3834885"/>
                  </a:lnTo>
                  <a:lnTo>
                    <a:pt x="160020" y="3994905"/>
                  </a:lnTo>
                  <a:lnTo>
                    <a:pt x="10842506" y="3994905"/>
                  </a:lnTo>
                  <a:lnTo>
                    <a:pt x="11002525" y="3834885"/>
                  </a:lnTo>
                  <a:lnTo>
                    <a:pt x="11002525" y="160020"/>
                  </a:lnTo>
                  <a:lnTo>
                    <a:pt x="10842506"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10875525" cy="3906005"/>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4255785" y="1028700"/>
            <a:ext cx="2944018" cy="4762"/>
          </a:xfrm>
          <a:prstGeom prst="line">
            <a:avLst/>
          </a:prstGeom>
          <a:ln w="9525" cap="flat">
            <a:solidFill>
              <a:srgbClr val="5CE1E6"/>
            </a:solidFill>
            <a:prstDash val="solid"/>
            <a:headEnd type="none" w="sm" len="sm"/>
            <a:tailEnd type="none" w="sm" len="sm"/>
          </a:ln>
        </p:spPr>
        <p:txBody>
          <a:bodyPr/>
          <a:lstStyle/>
          <a:p>
            <a:endParaRPr lang="en-US"/>
          </a:p>
        </p:txBody>
      </p:sp>
      <p:sp>
        <p:nvSpPr>
          <p:cNvPr id="9" name="TextBox 9"/>
          <p:cNvSpPr txBox="1"/>
          <p:nvPr/>
        </p:nvSpPr>
        <p:spPr>
          <a:xfrm>
            <a:off x="9144000" y="1584822"/>
            <a:ext cx="6988093" cy="438786"/>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Pattanakarn Expanded"/>
                <a:ea typeface="Pattanakarn Expanded"/>
                <a:cs typeface="Pattanakarn Expanded"/>
                <a:sym typeface="Pattanakarn Expanded"/>
              </a:rPr>
              <a:t>How Does a Surge Suppressor Work?</a:t>
            </a:r>
          </a:p>
        </p:txBody>
      </p:sp>
      <p:grpSp>
        <p:nvGrpSpPr>
          <p:cNvPr id="10" name="Group 10"/>
          <p:cNvGrpSpPr/>
          <p:nvPr/>
        </p:nvGrpSpPr>
        <p:grpSpPr>
          <a:xfrm>
            <a:off x="2957888" y="1233988"/>
            <a:ext cx="1578698" cy="124472"/>
            <a:chOff x="0" y="0"/>
            <a:chExt cx="7731668" cy="609600"/>
          </a:xfrm>
        </p:grpSpPr>
        <p:sp>
          <p:nvSpPr>
            <p:cNvPr id="11" name="Freeform 11"/>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2" name="TextBox 12"/>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9023051"/>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5777527" y="8570053"/>
            <a:ext cx="688247" cy="688247"/>
          </a:xfrm>
          <a:custGeom>
            <a:avLst/>
            <a:gdLst/>
            <a:ahLst/>
            <a:cxnLst/>
            <a:rect l="l" t="t" r="r" b="b"/>
            <a:pathLst>
              <a:path w="688247" h="688247">
                <a:moveTo>
                  <a:pt x="0" y="0"/>
                </a:moveTo>
                <a:lnTo>
                  <a:pt x="688247" y="0"/>
                </a:lnTo>
                <a:lnTo>
                  <a:pt x="688247" y="688247"/>
                </a:lnTo>
                <a:lnTo>
                  <a:pt x="0" y="688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5" name="Group 15"/>
          <p:cNvGrpSpPr/>
          <p:nvPr/>
        </p:nvGrpSpPr>
        <p:grpSpPr>
          <a:xfrm>
            <a:off x="7623791" y="7186213"/>
            <a:ext cx="9635509" cy="3441823"/>
            <a:chOff x="0" y="0"/>
            <a:chExt cx="5707021" cy="2038559"/>
          </a:xfrm>
        </p:grpSpPr>
        <p:sp>
          <p:nvSpPr>
            <p:cNvPr id="16" name="Freeform 16"/>
            <p:cNvSpPr/>
            <p:nvPr/>
          </p:nvSpPr>
          <p:spPr>
            <a:xfrm>
              <a:off x="0" y="0"/>
              <a:ext cx="5707021" cy="2038559"/>
            </a:xfrm>
            <a:custGeom>
              <a:avLst/>
              <a:gdLst/>
              <a:ahLst/>
              <a:cxnLst/>
              <a:rect l="l" t="t" r="r" b="b"/>
              <a:pathLst>
                <a:path w="5707021" h="2038559">
                  <a:moveTo>
                    <a:pt x="5547001" y="0"/>
                  </a:moveTo>
                  <a:lnTo>
                    <a:pt x="160020" y="0"/>
                  </a:lnTo>
                  <a:lnTo>
                    <a:pt x="0" y="160020"/>
                  </a:lnTo>
                  <a:lnTo>
                    <a:pt x="0" y="1878539"/>
                  </a:lnTo>
                  <a:lnTo>
                    <a:pt x="160020" y="2038559"/>
                  </a:lnTo>
                  <a:lnTo>
                    <a:pt x="5547001" y="2038559"/>
                  </a:lnTo>
                  <a:lnTo>
                    <a:pt x="5707021" y="1878539"/>
                  </a:lnTo>
                  <a:lnTo>
                    <a:pt x="5707021" y="160020"/>
                  </a:lnTo>
                  <a:lnTo>
                    <a:pt x="5547001" y="0"/>
                  </a:lnTo>
                  <a:close/>
                </a:path>
              </a:pathLst>
            </a:custGeom>
            <a:blipFill>
              <a:blip r:embed="rId6"/>
              <a:stretch>
                <a:fillRect t="-43434" b="-43434"/>
              </a:stretch>
            </a:blipFill>
          </p:spPr>
          <p:txBody>
            <a:bodyPr/>
            <a:lstStyle/>
            <a:p>
              <a:endParaRPr lang="en-US"/>
            </a:p>
          </p:txBody>
        </p:sp>
      </p:grpSp>
      <p:sp>
        <p:nvSpPr>
          <p:cNvPr id="17" name="TextBox 17"/>
          <p:cNvSpPr txBox="1"/>
          <p:nvPr/>
        </p:nvSpPr>
        <p:spPr>
          <a:xfrm>
            <a:off x="8514530" y="4083155"/>
            <a:ext cx="2713465" cy="881596"/>
          </a:xfrm>
          <a:prstGeom prst="rect">
            <a:avLst/>
          </a:prstGeom>
        </p:spPr>
        <p:txBody>
          <a:bodyPr lIns="0" tIns="0" rIns="0" bIns="0" rtlCol="0" anchor="t">
            <a:spAutoFit/>
          </a:bodyPr>
          <a:lstStyle/>
          <a:p>
            <a:pPr marL="359794" lvl="1" indent="-179897" algn="l">
              <a:lnSpc>
                <a:spcPts val="2333"/>
              </a:lnSpc>
              <a:buFont typeface="Arial"/>
              <a:buChar char="•"/>
            </a:pPr>
            <a:r>
              <a:rPr lang="en-US" sz="1666">
                <a:solidFill>
                  <a:srgbClr val="FFFFFF"/>
                </a:solidFill>
                <a:latin typeface="Pattanakarn Expanded"/>
                <a:ea typeface="Pattanakarn Expanded"/>
                <a:cs typeface="Pattanakarn Expanded"/>
                <a:sym typeface="Pattanakarn Expanded"/>
              </a:rPr>
              <a:t>Contains a Metal Oxide Varistor (MOV).</a:t>
            </a:r>
          </a:p>
        </p:txBody>
      </p:sp>
      <p:sp>
        <p:nvSpPr>
          <p:cNvPr id="18" name="TextBox 18"/>
          <p:cNvSpPr txBox="1"/>
          <p:nvPr/>
        </p:nvSpPr>
        <p:spPr>
          <a:xfrm>
            <a:off x="11542320" y="4049234"/>
            <a:ext cx="2713465" cy="881596"/>
          </a:xfrm>
          <a:prstGeom prst="rect">
            <a:avLst/>
          </a:prstGeom>
        </p:spPr>
        <p:txBody>
          <a:bodyPr lIns="0" tIns="0" rIns="0" bIns="0" rtlCol="0" anchor="t">
            <a:spAutoFit/>
          </a:bodyPr>
          <a:lstStyle/>
          <a:p>
            <a:pPr marL="359794" lvl="1" indent="-179897" algn="l">
              <a:lnSpc>
                <a:spcPts val="2333"/>
              </a:lnSpc>
              <a:buFont typeface="Arial"/>
              <a:buChar char="•"/>
            </a:pPr>
            <a:r>
              <a:rPr lang="en-US" sz="1666">
                <a:solidFill>
                  <a:srgbClr val="FFFFFF"/>
                </a:solidFill>
                <a:latin typeface="Pattanakarn Expanded"/>
                <a:ea typeface="Pattanakarn Expanded"/>
                <a:cs typeface="Pattanakarn Expanded"/>
                <a:sym typeface="Pattanakarn Expanded"/>
              </a:rPr>
              <a:t>Under normal voltage, the MOV does nothing.</a:t>
            </a:r>
          </a:p>
        </p:txBody>
      </p:sp>
      <p:sp>
        <p:nvSpPr>
          <p:cNvPr id="19" name="TextBox 19"/>
          <p:cNvSpPr txBox="1"/>
          <p:nvPr/>
        </p:nvSpPr>
        <p:spPr>
          <a:xfrm>
            <a:off x="14255785" y="3257280"/>
            <a:ext cx="2593414" cy="2533346"/>
          </a:xfrm>
          <a:prstGeom prst="rect">
            <a:avLst/>
          </a:prstGeom>
        </p:spPr>
        <p:txBody>
          <a:bodyPr lIns="0" tIns="0" rIns="0" bIns="0" rtlCol="0" anchor="t">
            <a:spAutoFit/>
          </a:bodyPr>
          <a:lstStyle/>
          <a:p>
            <a:pPr algn="l">
              <a:lnSpc>
                <a:spcPts val="2229"/>
              </a:lnSpc>
            </a:pPr>
            <a:r>
              <a:rPr lang="en-US" sz="1592">
                <a:solidFill>
                  <a:srgbClr val="FFFFFF"/>
                </a:solidFill>
                <a:latin typeface="Pattanakarn Expanded"/>
                <a:ea typeface="Pattanakarn Expanded"/>
                <a:cs typeface="Pattanakarn Expanded"/>
                <a:sym typeface="Pattanakarn Expanded"/>
              </a:rPr>
              <a:t>During a surge:</a:t>
            </a:r>
          </a:p>
          <a:p>
            <a:pPr algn="l">
              <a:lnSpc>
                <a:spcPts val="2229"/>
              </a:lnSpc>
            </a:pPr>
            <a:endParaRPr lang="en-US" sz="1592">
              <a:solidFill>
                <a:srgbClr val="FFFFFF"/>
              </a:solidFill>
              <a:latin typeface="Pattanakarn Expanded"/>
              <a:ea typeface="Pattanakarn Expanded"/>
              <a:cs typeface="Pattanakarn Expanded"/>
              <a:sym typeface="Pattanakarn Expanded"/>
            </a:endParaRPr>
          </a:p>
          <a:p>
            <a:pPr marL="343875" lvl="1" indent="-171938" algn="l">
              <a:lnSpc>
                <a:spcPts val="2229"/>
              </a:lnSpc>
              <a:buFont typeface="Arial"/>
              <a:buChar char="•"/>
            </a:pPr>
            <a:r>
              <a:rPr lang="en-US" sz="1592">
                <a:solidFill>
                  <a:srgbClr val="FFFFFF"/>
                </a:solidFill>
                <a:latin typeface="Pattanakarn Expanded"/>
                <a:ea typeface="Pattanakarn Expanded"/>
                <a:cs typeface="Pattanakarn Expanded"/>
                <a:sym typeface="Pattanakarn Expanded"/>
              </a:rPr>
              <a:t>It quickly diverts extra voltage to the ground wire.</a:t>
            </a:r>
          </a:p>
          <a:p>
            <a:pPr marL="343875" lvl="1" indent="-171938" algn="l">
              <a:lnSpc>
                <a:spcPts val="2229"/>
              </a:lnSpc>
              <a:spcBef>
                <a:spcPct val="0"/>
              </a:spcBef>
              <a:buFont typeface="Arial"/>
              <a:buChar char="•"/>
            </a:pPr>
            <a:r>
              <a:rPr lang="en-US" sz="1592">
                <a:solidFill>
                  <a:srgbClr val="FFFFFF"/>
                </a:solidFill>
                <a:latin typeface="Pattanakarn Expanded"/>
                <a:ea typeface="Pattanakarn Expanded"/>
                <a:cs typeface="Pattanakarn Expanded"/>
                <a:sym typeface="Pattanakarn Expanded"/>
              </a:rPr>
              <a:t>This prevents the surge from reaching connected devices.</a:t>
            </a:r>
          </a:p>
          <a:p>
            <a:pPr algn="l">
              <a:lnSpc>
                <a:spcPts val="2229"/>
              </a:lnSpc>
              <a:spcBef>
                <a:spcPct val="0"/>
              </a:spcBef>
            </a:pPr>
            <a:endParaRPr lang="en-US" sz="1592">
              <a:solidFill>
                <a:srgbClr val="FFFFFF"/>
              </a:solidFill>
              <a:latin typeface="Pattanakarn Expanded"/>
              <a:ea typeface="Pattanakarn Expanded"/>
              <a:cs typeface="Pattanakarn Expanded"/>
              <a:sym typeface="Pattanakarn Expanded"/>
            </a:endParaRPr>
          </a:p>
        </p:txBody>
      </p:sp>
      <p:grpSp>
        <p:nvGrpSpPr>
          <p:cNvPr id="20" name="Group 20"/>
          <p:cNvGrpSpPr/>
          <p:nvPr/>
        </p:nvGrpSpPr>
        <p:grpSpPr>
          <a:xfrm>
            <a:off x="1933224" y="2403255"/>
            <a:ext cx="3628026" cy="2265245"/>
            <a:chOff x="0" y="0"/>
            <a:chExt cx="2148846" cy="1341683"/>
          </a:xfrm>
        </p:grpSpPr>
        <p:sp>
          <p:nvSpPr>
            <p:cNvPr id="21" name="Freeform 21"/>
            <p:cNvSpPr/>
            <p:nvPr/>
          </p:nvSpPr>
          <p:spPr>
            <a:xfrm>
              <a:off x="0" y="0"/>
              <a:ext cx="2148846" cy="1341683"/>
            </a:xfrm>
            <a:custGeom>
              <a:avLst/>
              <a:gdLst/>
              <a:ahLst/>
              <a:cxnLst/>
              <a:rect l="l" t="t" r="r" b="b"/>
              <a:pathLst>
                <a:path w="2148846" h="1341683">
                  <a:moveTo>
                    <a:pt x="1988826" y="0"/>
                  </a:moveTo>
                  <a:lnTo>
                    <a:pt x="160020" y="0"/>
                  </a:lnTo>
                  <a:lnTo>
                    <a:pt x="0" y="160020"/>
                  </a:lnTo>
                  <a:lnTo>
                    <a:pt x="0" y="1181663"/>
                  </a:lnTo>
                  <a:lnTo>
                    <a:pt x="160020" y="1341683"/>
                  </a:lnTo>
                  <a:lnTo>
                    <a:pt x="1988826" y="1341683"/>
                  </a:lnTo>
                  <a:lnTo>
                    <a:pt x="2148846" y="1181663"/>
                  </a:lnTo>
                  <a:lnTo>
                    <a:pt x="2148846" y="160020"/>
                  </a:lnTo>
                  <a:lnTo>
                    <a:pt x="1988826" y="0"/>
                  </a:lnTo>
                  <a:close/>
                </a:path>
              </a:pathLst>
            </a:custGeom>
            <a:blipFill>
              <a:blip r:embed="rId7"/>
              <a:stretch>
                <a:fillRect t="-3453" b="-3453"/>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5363084" y="1405543"/>
            <a:ext cx="8265702" cy="3167530"/>
            <a:chOff x="0" y="0"/>
            <a:chExt cx="6367595" cy="2440149"/>
          </a:xfrm>
        </p:grpSpPr>
        <p:sp>
          <p:nvSpPr>
            <p:cNvPr id="3" name="Freeform 3"/>
            <p:cNvSpPr/>
            <p:nvPr/>
          </p:nvSpPr>
          <p:spPr>
            <a:xfrm>
              <a:off x="0" y="0"/>
              <a:ext cx="6367595" cy="2440149"/>
            </a:xfrm>
            <a:custGeom>
              <a:avLst/>
              <a:gdLst/>
              <a:ahLst/>
              <a:cxnLst/>
              <a:rect l="l" t="t" r="r" b="b"/>
              <a:pathLst>
                <a:path w="6367595" h="2440149">
                  <a:moveTo>
                    <a:pt x="6207575" y="0"/>
                  </a:moveTo>
                  <a:lnTo>
                    <a:pt x="160020" y="0"/>
                  </a:lnTo>
                  <a:lnTo>
                    <a:pt x="0" y="160020"/>
                  </a:lnTo>
                  <a:lnTo>
                    <a:pt x="0" y="2280129"/>
                  </a:lnTo>
                  <a:lnTo>
                    <a:pt x="160020" y="2440149"/>
                  </a:lnTo>
                  <a:lnTo>
                    <a:pt x="6207575" y="2440149"/>
                  </a:lnTo>
                  <a:lnTo>
                    <a:pt x="6367595" y="2280129"/>
                  </a:lnTo>
                  <a:lnTo>
                    <a:pt x="6367595" y="160020"/>
                  </a:lnTo>
                  <a:lnTo>
                    <a:pt x="6207575"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6240595" cy="235124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363084" y="1028700"/>
            <a:ext cx="8265702" cy="3190861"/>
            <a:chOff x="0" y="0"/>
            <a:chExt cx="6367595" cy="2458123"/>
          </a:xfrm>
        </p:grpSpPr>
        <p:sp>
          <p:nvSpPr>
            <p:cNvPr id="6" name="Freeform 6"/>
            <p:cNvSpPr/>
            <p:nvPr/>
          </p:nvSpPr>
          <p:spPr>
            <a:xfrm>
              <a:off x="0" y="0"/>
              <a:ext cx="6367595" cy="2458123"/>
            </a:xfrm>
            <a:custGeom>
              <a:avLst/>
              <a:gdLst/>
              <a:ahLst/>
              <a:cxnLst/>
              <a:rect l="l" t="t" r="r" b="b"/>
              <a:pathLst>
                <a:path w="6367595" h="2458123">
                  <a:moveTo>
                    <a:pt x="6207575" y="0"/>
                  </a:moveTo>
                  <a:lnTo>
                    <a:pt x="160020" y="0"/>
                  </a:lnTo>
                  <a:lnTo>
                    <a:pt x="0" y="160020"/>
                  </a:lnTo>
                  <a:lnTo>
                    <a:pt x="0" y="2298103"/>
                  </a:lnTo>
                  <a:lnTo>
                    <a:pt x="160020" y="2458123"/>
                  </a:lnTo>
                  <a:lnTo>
                    <a:pt x="6207575" y="2458123"/>
                  </a:lnTo>
                  <a:lnTo>
                    <a:pt x="6367595" y="2298103"/>
                  </a:lnTo>
                  <a:lnTo>
                    <a:pt x="6367595" y="160020"/>
                  </a:lnTo>
                  <a:lnTo>
                    <a:pt x="6207575"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6240595" cy="236922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04918" y="1264339"/>
            <a:ext cx="4533887" cy="7993961"/>
            <a:chOff x="0" y="0"/>
            <a:chExt cx="2685378" cy="4734748"/>
          </a:xfrm>
        </p:grpSpPr>
        <p:sp>
          <p:nvSpPr>
            <p:cNvPr id="9" name="Freeform 9"/>
            <p:cNvSpPr/>
            <p:nvPr/>
          </p:nvSpPr>
          <p:spPr>
            <a:xfrm>
              <a:off x="0" y="0"/>
              <a:ext cx="2685378" cy="4734748"/>
            </a:xfrm>
            <a:custGeom>
              <a:avLst/>
              <a:gdLst/>
              <a:ahLst/>
              <a:cxnLst/>
              <a:rect l="l" t="t" r="r" b="b"/>
              <a:pathLst>
                <a:path w="2685378" h="4734748">
                  <a:moveTo>
                    <a:pt x="2525358" y="0"/>
                  </a:moveTo>
                  <a:lnTo>
                    <a:pt x="160020" y="0"/>
                  </a:lnTo>
                  <a:lnTo>
                    <a:pt x="0" y="160020"/>
                  </a:lnTo>
                  <a:lnTo>
                    <a:pt x="0" y="4574728"/>
                  </a:lnTo>
                  <a:lnTo>
                    <a:pt x="160020" y="4734748"/>
                  </a:lnTo>
                  <a:lnTo>
                    <a:pt x="2525358" y="4734748"/>
                  </a:lnTo>
                  <a:lnTo>
                    <a:pt x="2685378" y="4574728"/>
                  </a:lnTo>
                  <a:lnTo>
                    <a:pt x="2685378" y="160020"/>
                  </a:lnTo>
                  <a:lnTo>
                    <a:pt x="2525358" y="0"/>
                  </a:lnTo>
                  <a:close/>
                </a:path>
              </a:pathLst>
            </a:custGeom>
            <a:blipFill>
              <a:blip r:embed="rId2"/>
              <a:stretch>
                <a:fillRect l="-82568" r="-82568"/>
              </a:stretch>
            </a:blipFill>
          </p:spPr>
          <p:txBody>
            <a:bodyPr/>
            <a:lstStyle/>
            <a:p>
              <a:endParaRPr lang="en-US"/>
            </a:p>
          </p:txBody>
        </p:sp>
      </p:grpSp>
      <p:sp>
        <p:nvSpPr>
          <p:cNvPr id="10" name="AutoShape 10"/>
          <p:cNvSpPr/>
          <p:nvPr/>
        </p:nvSpPr>
        <p:spPr>
          <a:xfrm>
            <a:off x="8284751" y="4921959"/>
            <a:ext cx="2577571" cy="0"/>
          </a:xfrm>
          <a:prstGeom prst="line">
            <a:avLst/>
          </a:prstGeom>
          <a:ln w="9525" cap="flat">
            <a:solidFill>
              <a:srgbClr val="5CE1E6"/>
            </a:solidFill>
            <a:prstDash val="solid"/>
            <a:headEnd type="none" w="sm" len="sm"/>
            <a:tailEnd type="none" w="sm" len="sm"/>
          </a:ln>
        </p:spPr>
        <p:txBody>
          <a:bodyPr/>
          <a:lstStyle/>
          <a:p>
            <a:endParaRPr lang="en-US"/>
          </a:p>
        </p:txBody>
      </p:sp>
      <p:sp>
        <p:nvSpPr>
          <p:cNvPr id="11" name="TextBox 11"/>
          <p:cNvSpPr txBox="1"/>
          <p:nvPr/>
        </p:nvSpPr>
        <p:spPr>
          <a:xfrm>
            <a:off x="6248711" y="1914868"/>
            <a:ext cx="7163814" cy="1144954"/>
          </a:xfrm>
          <a:prstGeom prst="rect">
            <a:avLst/>
          </a:prstGeom>
        </p:spPr>
        <p:txBody>
          <a:bodyPr lIns="0" tIns="0" rIns="0" bIns="0" rtlCol="0" anchor="t">
            <a:spAutoFit/>
          </a:bodyPr>
          <a:lstStyle/>
          <a:p>
            <a:pPr algn="l">
              <a:lnSpc>
                <a:spcPts val="9380"/>
              </a:lnSpc>
              <a:spcBef>
                <a:spcPct val="0"/>
              </a:spcBef>
            </a:pPr>
            <a:r>
              <a:rPr lang="en-US" sz="6700">
                <a:solidFill>
                  <a:srgbClr val="FFFFFF"/>
                </a:solidFill>
                <a:latin typeface="Pattanakarn Expanded"/>
                <a:ea typeface="Pattanakarn Expanded"/>
                <a:cs typeface="Pattanakarn Expanded"/>
                <a:sym typeface="Pattanakarn Expanded"/>
              </a:rPr>
              <a:t>IMPORTANCE</a:t>
            </a:r>
          </a:p>
        </p:txBody>
      </p:sp>
      <p:grpSp>
        <p:nvGrpSpPr>
          <p:cNvPr id="12" name="Group 12"/>
          <p:cNvGrpSpPr/>
          <p:nvPr/>
        </p:nvGrpSpPr>
        <p:grpSpPr>
          <a:xfrm>
            <a:off x="8706586" y="1022048"/>
            <a:ext cx="1578698" cy="124472"/>
            <a:chOff x="0" y="0"/>
            <a:chExt cx="7731668" cy="609600"/>
          </a:xfrm>
        </p:grpSpPr>
        <p:sp>
          <p:nvSpPr>
            <p:cNvPr id="13" name="Freeform 13"/>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4" name="TextBox 14"/>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321061" y="1029090"/>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5440685" y="6751884"/>
            <a:ext cx="3630514"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Equipment Protection</a:t>
            </a:r>
          </a:p>
        </p:txBody>
      </p:sp>
      <p:sp>
        <p:nvSpPr>
          <p:cNvPr id="17" name="TextBox 17"/>
          <p:cNvSpPr txBox="1"/>
          <p:nvPr/>
        </p:nvSpPr>
        <p:spPr>
          <a:xfrm>
            <a:off x="5438197" y="7364156"/>
            <a:ext cx="3630514" cy="73596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Pattanakarn Expanded"/>
                <a:ea typeface="Pattanakarn Expanded"/>
                <a:cs typeface="Pattanakarn Expanded"/>
                <a:sym typeface="Pattanakarn Expanded"/>
              </a:rPr>
              <a:t>Prevents permanent damage to expensive devices like TVs, computers, routers, and appliances.</a:t>
            </a:r>
          </a:p>
        </p:txBody>
      </p:sp>
      <p:sp>
        <p:nvSpPr>
          <p:cNvPr id="18" name="TextBox 18"/>
          <p:cNvSpPr txBox="1"/>
          <p:nvPr/>
        </p:nvSpPr>
        <p:spPr>
          <a:xfrm>
            <a:off x="9573536" y="6751884"/>
            <a:ext cx="3630514"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 Increased Lifespan of Electronics</a:t>
            </a:r>
          </a:p>
        </p:txBody>
      </p:sp>
      <p:sp>
        <p:nvSpPr>
          <p:cNvPr id="19" name="TextBox 19"/>
          <p:cNvSpPr txBox="1"/>
          <p:nvPr/>
        </p:nvSpPr>
        <p:spPr>
          <a:xfrm>
            <a:off x="9572292" y="7364156"/>
            <a:ext cx="3630514" cy="48831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Pattanakarn Expanded"/>
                <a:ea typeface="Pattanakarn Expanded"/>
                <a:cs typeface="Pattanakarn Expanded"/>
                <a:sym typeface="Pattanakarn Expanded"/>
              </a:rPr>
              <a:t>Reduces wear and tear caused by frequent minor voltage spikes.</a:t>
            </a:r>
          </a:p>
        </p:txBody>
      </p:sp>
      <p:sp>
        <p:nvSpPr>
          <p:cNvPr id="20" name="TextBox 20"/>
          <p:cNvSpPr txBox="1"/>
          <p:nvPr/>
        </p:nvSpPr>
        <p:spPr>
          <a:xfrm>
            <a:off x="13706387" y="6751884"/>
            <a:ext cx="3593179" cy="240665"/>
          </a:xfrm>
          <a:prstGeom prst="rect">
            <a:avLst/>
          </a:prstGeom>
        </p:spPr>
        <p:txBody>
          <a:bodyPr lIns="0" tIns="0" rIns="0" bIns="0" rtlCol="0" anchor="t">
            <a:spAutoFit/>
          </a:bodyPr>
          <a:lstStyle/>
          <a:p>
            <a:pPr algn="l">
              <a:lnSpc>
                <a:spcPts val="1960"/>
              </a:lnSpc>
              <a:spcBef>
                <a:spcPct val="0"/>
              </a:spcBef>
            </a:pPr>
            <a:r>
              <a:rPr lang="en-US" sz="1400">
                <a:solidFill>
                  <a:srgbClr val="5CE1E6"/>
                </a:solidFill>
                <a:latin typeface="Pattanakarn Expanded"/>
                <a:ea typeface="Pattanakarn Expanded"/>
                <a:cs typeface="Pattanakarn Expanded"/>
                <a:sym typeface="Pattanakarn Expanded"/>
              </a:rPr>
              <a:t>Fire and Hazard Prevention</a:t>
            </a:r>
          </a:p>
        </p:txBody>
      </p:sp>
      <p:sp>
        <p:nvSpPr>
          <p:cNvPr id="21" name="TextBox 21"/>
          <p:cNvSpPr txBox="1"/>
          <p:nvPr/>
        </p:nvSpPr>
        <p:spPr>
          <a:xfrm>
            <a:off x="13706387" y="7364156"/>
            <a:ext cx="3593179" cy="48831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Pattanakarn Expanded"/>
                <a:ea typeface="Pattanakarn Expanded"/>
                <a:cs typeface="Pattanakarn Expanded"/>
                <a:sym typeface="Pattanakarn Expanded"/>
              </a:rPr>
              <a:t>Avoids overheating and electrical fires caused by power surges.</a:t>
            </a:r>
          </a:p>
        </p:txBody>
      </p:sp>
      <p:sp>
        <p:nvSpPr>
          <p:cNvPr id="22" name="Freeform 22"/>
          <p:cNvSpPr/>
          <p:nvPr/>
        </p:nvSpPr>
        <p:spPr>
          <a:xfrm>
            <a:off x="16955443" y="4573073"/>
            <a:ext cx="688247" cy="688247"/>
          </a:xfrm>
          <a:custGeom>
            <a:avLst/>
            <a:gdLst/>
            <a:ahLst/>
            <a:cxnLst/>
            <a:rect l="l" t="t" r="r" b="b"/>
            <a:pathLst>
              <a:path w="688247" h="688247">
                <a:moveTo>
                  <a:pt x="0" y="0"/>
                </a:moveTo>
                <a:lnTo>
                  <a:pt x="688246" y="0"/>
                </a:lnTo>
                <a:lnTo>
                  <a:pt x="688246" y="688246"/>
                </a:lnTo>
                <a:lnTo>
                  <a:pt x="0" y="688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grpSp>
        <p:nvGrpSpPr>
          <p:cNvPr id="2" name="Group 2"/>
          <p:cNvGrpSpPr/>
          <p:nvPr/>
        </p:nvGrpSpPr>
        <p:grpSpPr>
          <a:xfrm>
            <a:off x="6270521" y="4722721"/>
            <a:ext cx="10988779" cy="4535579"/>
            <a:chOff x="0" y="0"/>
            <a:chExt cx="8465354" cy="3494044"/>
          </a:xfrm>
        </p:grpSpPr>
        <p:sp>
          <p:nvSpPr>
            <p:cNvPr id="3" name="Freeform 3"/>
            <p:cNvSpPr/>
            <p:nvPr/>
          </p:nvSpPr>
          <p:spPr>
            <a:xfrm>
              <a:off x="0" y="0"/>
              <a:ext cx="8465354" cy="3494044"/>
            </a:xfrm>
            <a:custGeom>
              <a:avLst/>
              <a:gdLst/>
              <a:ahLst/>
              <a:cxnLst/>
              <a:rect l="l" t="t" r="r" b="b"/>
              <a:pathLst>
                <a:path w="8465354" h="3494044">
                  <a:moveTo>
                    <a:pt x="8305334" y="0"/>
                  </a:moveTo>
                  <a:lnTo>
                    <a:pt x="160020" y="0"/>
                  </a:lnTo>
                  <a:lnTo>
                    <a:pt x="0" y="160020"/>
                  </a:lnTo>
                  <a:lnTo>
                    <a:pt x="0" y="3334024"/>
                  </a:lnTo>
                  <a:lnTo>
                    <a:pt x="160020" y="3494044"/>
                  </a:lnTo>
                  <a:lnTo>
                    <a:pt x="8305334" y="3494044"/>
                  </a:lnTo>
                  <a:lnTo>
                    <a:pt x="8465354" y="3334024"/>
                  </a:lnTo>
                  <a:lnTo>
                    <a:pt x="8465354" y="160020"/>
                  </a:lnTo>
                  <a:lnTo>
                    <a:pt x="8305334" y="0"/>
                  </a:lnTo>
                  <a:close/>
                </a:path>
              </a:pathLst>
            </a:custGeom>
            <a:solidFill>
              <a:srgbClr val="5CE1E6"/>
            </a:solidFill>
            <a:ln w="9525" cap="sq">
              <a:solidFill>
                <a:srgbClr val="5CE1E6"/>
              </a:solidFill>
              <a:prstDash val="solid"/>
              <a:miter/>
            </a:ln>
          </p:spPr>
          <p:txBody>
            <a:bodyPr/>
            <a:lstStyle/>
            <a:p>
              <a:endParaRPr lang="en-US"/>
            </a:p>
          </p:txBody>
        </p:sp>
        <p:sp>
          <p:nvSpPr>
            <p:cNvPr id="4" name="TextBox 4"/>
            <p:cNvSpPr txBox="1"/>
            <p:nvPr/>
          </p:nvSpPr>
          <p:spPr>
            <a:xfrm>
              <a:off x="63500" y="25400"/>
              <a:ext cx="8338354" cy="34051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270521" y="4183120"/>
            <a:ext cx="10988779" cy="4568987"/>
            <a:chOff x="0" y="0"/>
            <a:chExt cx="8465354" cy="3519780"/>
          </a:xfrm>
        </p:grpSpPr>
        <p:sp>
          <p:nvSpPr>
            <p:cNvPr id="6" name="Freeform 6"/>
            <p:cNvSpPr/>
            <p:nvPr/>
          </p:nvSpPr>
          <p:spPr>
            <a:xfrm>
              <a:off x="0" y="0"/>
              <a:ext cx="8465354" cy="3519780"/>
            </a:xfrm>
            <a:custGeom>
              <a:avLst/>
              <a:gdLst/>
              <a:ahLst/>
              <a:cxnLst/>
              <a:rect l="l" t="t" r="r" b="b"/>
              <a:pathLst>
                <a:path w="8465354" h="3519780">
                  <a:moveTo>
                    <a:pt x="8305334" y="0"/>
                  </a:moveTo>
                  <a:lnTo>
                    <a:pt x="160020" y="0"/>
                  </a:lnTo>
                  <a:lnTo>
                    <a:pt x="0" y="160020"/>
                  </a:lnTo>
                  <a:lnTo>
                    <a:pt x="0" y="3359760"/>
                  </a:lnTo>
                  <a:lnTo>
                    <a:pt x="160020" y="3519780"/>
                  </a:lnTo>
                  <a:lnTo>
                    <a:pt x="8305334" y="3519780"/>
                  </a:lnTo>
                  <a:lnTo>
                    <a:pt x="8465354" y="3359760"/>
                  </a:lnTo>
                  <a:lnTo>
                    <a:pt x="8465354" y="160020"/>
                  </a:lnTo>
                  <a:lnTo>
                    <a:pt x="8305334" y="0"/>
                  </a:lnTo>
                  <a:close/>
                </a:path>
              </a:pathLst>
            </a:custGeom>
            <a:solidFill>
              <a:srgbClr val="161616"/>
            </a:solidFill>
            <a:ln w="9525" cap="sq">
              <a:solidFill>
                <a:srgbClr val="5CE1E6"/>
              </a:solidFill>
              <a:prstDash val="solid"/>
              <a:miter/>
            </a:ln>
          </p:spPr>
          <p:txBody>
            <a:bodyPr/>
            <a:lstStyle/>
            <a:p>
              <a:endParaRPr lang="en-US"/>
            </a:p>
          </p:txBody>
        </p:sp>
        <p:sp>
          <p:nvSpPr>
            <p:cNvPr id="7" name="TextBox 7"/>
            <p:cNvSpPr txBox="1"/>
            <p:nvPr/>
          </p:nvSpPr>
          <p:spPr>
            <a:xfrm>
              <a:off x="63500" y="25400"/>
              <a:ext cx="8338354" cy="343088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035695" y="1028700"/>
            <a:ext cx="4223605" cy="2555018"/>
            <a:chOff x="0" y="0"/>
            <a:chExt cx="2501601" cy="1513313"/>
          </a:xfrm>
        </p:grpSpPr>
        <p:sp>
          <p:nvSpPr>
            <p:cNvPr id="9" name="Freeform 9"/>
            <p:cNvSpPr/>
            <p:nvPr/>
          </p:nvSpPr>
          <p:spPr>
            <a:xfrm>
              <a:off x="0" y="0"/>
              <a:ext cx="2501601" cy="1513313"/>
            </a:xfrm>
            <a:custGeom>
              <a:avLst/>
              <a:gdLst/>
              <a:ahLst/>
              <a:cxnLst/>
              <a:rect l="l" t="t" r="r" b="b"/>
              <a:pathLst>
                <a:path w="2501601" h="1513313">
                  <a:moveTo>
                    <a:pt x="2341581" y="0"/>
                  </a:moveTo>
                  <a:lnTo>
                    <a:pt x="160020" y="0"/>
                  </a:lnTo>
                  <a:lnTo>
                    <a:pt x="0" y="160020"/>
                  </a:lnTo>
                  <a:lnTo>
                    <a:pt x="0" y="1353293"/>
                  </a:lnTo>
                  <a:lnTo>
                    <a:pt x="160020" y="1513313"/>
                  </a:lnTo>
                  <a:lnTo>
                    <a:pt x="2341581" y="1513313"/>
                  </a:lnTo>
                  <a:lnTo>
                    <a:pt x="2501601" y="1353293"/>
                  </a:lnTo>
                  <a:lnTo>
                    <a:pt x="2501601" y="160020"/>
                  </a:lnTo>
                  <a:lnTo>
                    <a:pt x="2341581" y="0"/>
                  </a:lnTo>
                  <a:close/>
                </a:path>
              </a:pathLst>
            </a:custGeom>
            <a:blipFill>
              <a:blip r:embed="rId2"/>
              <a:stretch>
                <a:fillRect t="-5067" b="-5067"/>
              </a:stretch>
            </a:blipFill>
          </p:spPr>
          <p:txBody>
            <a:bodyPr/>
            <a:lstStyle/>
            <a:p>
              <a:endParaRPr lang="en-US"/>
            </a:p>
          </p:txBody>
        </p:sp>
      </p:grpSp>
      <p:sp>
        <p:nvSpPr>
          <p:cNvPr id="10" name="TextBox 10"/>
          <p:cNvSpPr txBox="1"/>
          <p:nvPr/>
        </p:nvSpPr>
        <p:spPr>
          <a:xfrm>
            <a:off x="6997786" y="5287736"/>
            <a:ext cx="10040354" cy="2557961"/>
          </a:xfrm>
          <a:prstGeom prst="rect">
            <a:avLst/>
          </a:prstGeom>
        </p:spPr>
        <p:txBody>
          <a:bodyPr lIns="0" tIns="0" rIns="0" bIns="0" rtlCol="0" anchor="t">
            <a:spAutoFit/>
          </a:bodyPr>
          <a:lstStyle/>
          <a:p>
            <a:pPr algn="l">
              <a:lnSpc>
                <a:spcPts val="3385"/>
              </a:lnSpc>
              <a:spcBef>
                <a:spcPct val="0"/>
              </a:spcBef>
            </a:pPr>
            <a:r>
              <a:rPr lang="en-US" sz="2417">
                <a:solidFill>
                  <a:srgbClr val="E66C6C"/>
                </a:solidFill>
                <a:latin typeface="Pattanakarn Expanded"/>
                <a:ea typeface="Pattanakarn Expanded"/>
                <a:cs typeface="Pattanakarn Expanded"/>
                <a:sym typeface="Pattanakarn Expanded"/>
              </a:rPr>
              <a:t>POWER SURGES ARE A SERIOUS RISK TO ELECTRONIC DEVICES, OFTEN CAUSING DAMAGE OR DATA LOSS. SURGE SUPPRESSORS PROVIDE ESSENTIAL PROTECTION BY SAFELY BLOCKING EXCESS VOLTAGE. THEY HELP EXTEND DEVICE LIFESPAN, REDUCE REPAIR COSTS, AND ENSURE ELECTRICAL SAFETY. </a:t>
            </a:r>
          </a:p>
        </p:txBody>
      </p:sp>
      <p:sp>
        <p:nvSpPr>
          <p:cNvPr id="11" name="AutoShape 11"/>
          <p:cNvSpPr/>
          <p:nvPr/>
        </p:nvSpPr>
        <p:spPr>
          <a:xfrm>
            <a:off x="10700652" y="3588480"/>
            <a:ext cx="2335034" cy="4762"/>
          </a:xfrm>
          <a:prstGeom prst="line">
            <a:avLst/>
          </a:prstGeom>
          <a:ln w="9525" cap="flat">
            <a:solidFill>
              <a:srgbClr val="5CE1E6"/>
            </a:solidFill>
            <a:prstDash val="solid"/>
            <a:headEnd type="none" w="sm" len="sm"/>
            <a:tailEnd type="none" w="sm" len="sm"/>
          </a:ln>
        </p:spPr>
        <p:txBody>
          <a:bodyPr/>
          <a:lstStyle/>
          <a:p>
            <a:endParaRPr lang="en-US"/>
          </a:p>
        </p:txBody>
      </p:sp>
      <p:sp>
        <p:nvSpPr>
          <p:cNvPr id="12" name="TextBox 12"/>
          <p:cNvSpPr txBox="1"/>
          <p:nvPr/>
        </p:nvSpPr>
        <p:spPr>
          <a:xfrm>
            <a:off x="959877" y="876300"/>
            <a:ext cx="12075819" cy="1367820"/>
          </a:xfrm>
          <a:prstGeom prst="rect">
            <a:avLst/>
          </a:prstGeom>
        </p:spPr>
        <p:txBody>
          <a:bodyPr lIns="0" tIns="0" rIns="0" bIns="0" rtlCol="0" anchor="t">
            <a:spAutoFit/>
          </a:bodyPr>
          <a:lstStyle/>
          <a:p>
            <a:pPr algn="l">
              <a:lnSpc>
                <a:spcPts val="11233"/>
              </a:lnSpc>
              <a:spcBef>
                <a:spcPct val="0"/>
              </a:spcBef>
            </a:pPr>
            <a:r>
              <a:rPr lang="en-US" sz="8023">
                <a:solidFill>
                  <a:srgbClr val="FFFFFF"/>
                </a:solidFill>
                <a:latin typeface="Pattanakarn Expanded"/>
                <a:ea typeface="Pattanakarn Expanded"/>
                <a:cs typeface="Pattanakarn Expanded"/>
                <a:sym typeface="Pattanakarn Expanded"/>
              </a:rPr>
              <a:t>CONCLUSION</a:t>
            </a:r>
          </a:p>
        </p:txBody>
      </p:sp>
      <p:grpSp>
        <p:nvGrpSpPr>
          <p:cNvPr id="13" name="Group 13"/>
          <p:cNvGrpSpPr/>
          <p:nvPr/>
        </p:nvGrpSpPr>
        <p:grpSpPr>
          <a:xfrm>
            <a:off x="10975561" y="4183120"/>
            <a:ext cx="1578698" cy="124472"/>
            <a:chOff x="0" y="0"/>
            <a:chExt cx="7731668" cy="609600"/>
          </a:xfrm>
        </p:grpSpPr>
        <p:sp>
          <p:nvSpPr>
            <p:cNvPr id="14" name="Freeform 14"/>
            <p:cNvSpPr/>
            <p:nvPr/>
          </p:nvSpPr>
          <p:spPr>
            <a:xfrm>
              <a:off x="0" y="0"/>
              <a:ext cx="7731668" cy="609600"/>
            </a:xfrm>
            <a:custGeom>
              <a:avLst/>
              <a:gdLst/>
              <a:ahLst/>
              <a:cxnLst/>
              <a:rect l="l" t="t" r="r" b="b"/>
              <a:pathLst>
                <a:path w="7731668" h="609600">
                  <a:moveTo>
                    <a:pt x="203200" y="609600"/>
                  </a:moveTo>
                  <a:lnTo>
                    <a:pt x="7528468" y="609600"/>
                  </a:lnTo>
                  <a:lnTo>
                    <a:pt x="7731668" y="0"/>
                  </a:lnTo>
                  <a:lnTo>
                    <a:pt x="0" y="0"/>
                  </a:lnTo>
                  <a:lnTo>
                    <a:pt x="203200" y="609600"/>
                  </a:lnTo>
                  <a:close/>
                </a:path>
              </a:pathLst>
            </a:custGeom>
            <a:solidFill>
              <a:srgbClr val="5CE1E6"/>
            </a:solidFill>
          </p:spPr>
          <p:txBody>
            <a:bodyPr/>
            <a:lstStyle/>
            <a:p>
              <a:endParaRPr lang="en-US"/>
            </a:p>
          </p:txBody>
        </p:sp>
        <p:sp>
          <p:nvSpPr>
            <p:cNvPr id="15" name="TextBox 15"/>
            <p:cNvSpPr txBox="1"/>
            <p:nvPr/>
          </p:nvSpPr>
          <p:spPr>
            <a:xfrm>
              <a:off x="127000" y="-38100"/>
              <a:ext cx="7477668" cy="6477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9023051"/>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4662228" y="8668223"/>
            <a:ext cx="590077" cy="590077"/>
          </a:xfrm>
          <a:custGeom>
            <a:avLst/>
            <a:gdLst/>
            <a:ahLst/>
            <a:cxnLst/>
            <a:rect l="l" t="t" r="r" b="b"/>
            <a:pathLst>
              <a:path w="590077" h="590077">
                <a:moveTo>
                  <a:pt x="0" y="0"/>
                </a:moveTo>
                <a:lnTo>
                  <a:pt x="590077" y="0"/>
                </a:lnTo>
                <a:lnTo>
                  <a:pt x="590077" y="590077"/>
                </a:lnTo>
                <a:lnTo>
                  <a:pt x="0" y="5900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8" name="Picture 17" descr="A black and blue thank you card&#10;&#10;AI-generated content may be incorrect.">
            <a:extLst>
              <a:ext uri="{FF2B5EF4-FFF2-40B4-BE49-F238E27FC236}">
                <a16:creationId xmlns:a16="http://schemas.microsoft.com/office/drawing/2014/main" id="{6F642F2E-74D1-2033-4408-EC074475626D}"/>
              </a:ext>
            </a:extLst>
          </p:cNvPr>
          <p:cNvPicPr>
            <a:picLocks noChangeAspect="1"/>
          </p:cNvPicPr>
          <p:nvPr/>
        </p:nvPicPr>
        <p:blipFill>
          <a:blip r:embed="rId7"/>
          <a:srcRect t="1973" r="-1" b="31905"/>
          <a:stretch>
            <a:fillRect/>
          </a:stretch>
        </p:blipFill>
        <p:spPr>
          <a:xfrm>
            <a:off x="-12420600" y="-5129160"/>
            <a:ext cx="9008034" cy="5207678"/>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BC55E875-5A60-0779-9D1F-F86B98B22472}"/>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ack and blue thank you card&#10;&#10;AI-generated content may be incorrect.">
            <a:extLst>
              <a:ext uri="{FF2B5EF4-FFF2-40B4-BE49-F238E27FC236}">
                <a16:creationId xmlns:a16="http://schemas.microsoft.com/office/drawing/2014/main" id="{E92D1749-FF5F-E47E-1545-4A358EE47561}"/>
              </a:ext>
            </a:extLst>
          </p:cNvPr>
          <p:cNvPicPr>
            <a:picLocks noChangeAspect="1"/>
          </p:cNvPicPr>
          <p:nvPr/>
        </p:nvPicPr>
        <p:blipFill>
          <a:blip r:embed="rId2"/>
          <a:srcRect t="1973" r="-1" b="31905"/>
          <a:stretch>
            <a:fillRect/>
          </a:stretch>
        </p:blipFill>
        <p:spPr>
          <a:xfrm>
            <a:off x="0" y="10"/>
            <a:ext cx="17794026" cy="10286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16" name="Freeform 16">
            <a:extLst>
              <a:ext uri="{FF2B5EF4-FFF2-40B4-BE49-F238E27FC236}">
                <a16:creationId xmlns:a16="http://schemas.microsoft.com/office/drawing/2014/main" id="{DBE53691-B8D3-7B3C-210D-CE4726213332}"/>
              </a:ext>
            </a:extLst>
          </p:cNvPr>
          <p:cNvSpPr/>
          <p:nvPr/>
        </p:nvSpPr>
        <p:spPr>
          <a:xfrm>
            <a:off x="15697200" y="800100"/>
            <a:ext cx="234858" cy="234858"/>
          </a:xfrm>
          <a:custGeom>
            <a:avLst/>
            <a:gdLst/>
            <a:ahLst/>
            <a:cxnLst/>
            <a:rect l="l" t="t" r="r" b="b"/>
            <a:pathLst>
              <a:path w="234858" h="234858">
                <a:moveTo>
                  <a:pt x="0" y="0"/>
                </a:moveTo>
                <a:lnTo>
                  <a:pt x="234858" y="0"/>
                </a:lnTo>
                <a:lnTo>
                  <a:pt x="234858" y="234859"/>
                </a:lnTo>
                <a:lnTo>
                  <a:pt x="0" y="234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36680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323</Words>
  <Application>Microsoft Office PowerPoint</Application>
  <PresentationFormat>Custom</PresentationFormat>
  <Paragraphs>54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Pattanakarn Expanded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Sources &amp; Power Protecto</dc:title>
  <cp:lastModifiedBy>Pradip Niroula</cp:lastModifiedBy>
  <cp:revision>3</cp:revision>
  <dcterms:created xsi:type="dcterms:W3CDTF">2006-08-16T00:00:00Z</dcterms:created>
  <dcterms:modified xsi:type="dcterms:W3CDTF">2025-08-01T10:36:59Z</dcterms:modified>
  <dc:identifier>DAGuh_3_H5A</dc:identifier>
</cp:coreProperties>
</file>